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5143500" cx="9144000"/>
  <p:notesSz cx="6858000" cy="9144000"/>
  <p:embeddedFontLst>
    <p:embeddedFont>
      <p:font typeface="Josefin Sans"/>
      <p:regular r:id="rId28"/>
      <p:bold r:id="rId29"/>
      <p:italic r:id="rId30"/>
      <p:boldItalic r:id="rId31"/>
    </p:embeddedFont>
    <p:embeddedFont>
      <p:font typeface="Crete Round"/>
      <p:regular r:id="rId32"/>
      <p:italic r:id="rId33"/>
    </p:embeddedFont>
    <p:embeddedFont>
      <p:font typeface="Space Grotesk SemiBold"/>
      <p:regular r:id="rId34"/>
      <p:bold r:id="rId35"/>
    </p:embeddedFont>
    <p:embeddedFont>
      <p:font typeface="Josefin Sans SemiBol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i23kseHPxrHEGgS7ORj4PxyIQj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0A0B69-AB00-4344-A736-C3497D5544BD}">
  <a:tblStyle styleId="{BD0A0B69-AB00-4344-A736-C3497D5544B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6591589-6EAE-4853-948A-DDB7F9AB46ED}" styleName="Table_1">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JosefinSans-regular.fntdata"/><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JosefinSans-bold.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JosefinSans-boldItalic.fntdata"/><Relationship Id="rId30" Type="http://schemas.openxmlformats.org/officeDocument/2006/relationships/font" Target="fonts/JosefinSans-italic.fntdata"/><Relationship Id="rId11" Type="http://schemas.openxmlformats.org/officeDocument/2006/relationships/slide" Target="slides/slide3.xml"/><Relationship Id="rId33" Type="http://schemas.openxmlformats.org/officeDocument/2006/relationships/font" Target="fonts/CreteRound-italic.fntdata"/><Relationship Id="rId10" Type="http://schemas.openxmlformats.org/officeDocument/2006/relationships/slide" Target="slides/slide2.xml"/><Relationship Id="rId32" Type="http://schemas.openxmlformats.org/officeDocument/2006/relationships/font" Target="fonts/CreteRound-regular.fntdata"/><Relationship Id="rId13" Type="http://schemas.openxmlformats.org/officeDocument/2006/relationships/slide" Target="slides/slide5.xml"/><Relationship Id="rId35" Type="http://schemas.openxmlformats.org/officeDocument/2006/relationships/font" Target="fonts/SpaceGroteskSemiBold-bold.fntdata"/><Relationship Id="rId12" Type="http://schemas.openxmlformats.org/officeDocument/2006/relationships/slide" Target="slides/slide4.xml"/><Relationship Id="rId34" Type="http://schemas.openxmlformats.org/officeDocument/2006/relationships/font" Target="fonts/SpaceGroteskSemiBold-regular.fntdata"/><Relationship Id="rId15" Type="http://schemas.openxmlformats.org/officeDocument/2006/relationships/slide" Target="slides/slide7.xml"/><Relationship Id="rId37" Type="http://schemas.openxmlformats.org/officeDocument/2006/relationships/font" Target="fonts/JosefinSansSemiBold-bold.fntdata"/><Relationship Id="rId14" Type="http://schemas.openxmlformats.org/officeDocument/2006/relationships/slide" Target="slides/slide6.xml"/><Relationship Id="rId36" Type="http://schemas.openxmlformats.org/officeDocument/2006/relationships/font" Target="fonts/JosefinSansSemiBold-regular.fntdata"/><Relationship Id="rId17" Type="http://schemas.openxmlformats.org/officeDocument/2006/relationships/slide" Target="slides/slide9.xml"/><Relationship Id="rId39" Type="http://schemas.openxmlformats.org/officeDocument/2006/relationships/font" Target="fonts/JosefinSansSemiBold-boldItalic.fntdata"/><Relationship Id="rId16" Type="http://schemas.openxmlformats.org/officeDocument/2006/relationships/slide" Target="slides/slide8.xml"/><Relationship Id="rId38" Type="http://schemas.openxmlformats.org/officeDocument/2006/relationships/font" Target="fonts/JosefinSansSemi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Our topic is Analyzing the Influence of Actor Names </a:t>
            </a:r>
            <a:endParaRPr/>
          </a:p>
        </p:txBody>
      </p:sp>
      <p:sp>
        <p:nvSpPr>
          <p:cNvPr id="105" name="Google Shape;10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d1746cd1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dd1746cd1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calculated a preliminary power analysis to see how many observations would be necessary for them to achieve statistical power in the experiment and received the following outcome,</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table is just the first 5 lines</a:t>
            </a:r>
            <a:br>
              <a:rPr lang="en"/>
            </a:br>
            <a:br>
              <a:rPr lang="en"/>
            </a:br>
            <a:r>
              <a:rPr lang="en"/>
              <a:t>We conducted a proportions test to ensure the treatment and control groups were balanced before the treatment began. This check covered key covariates — gender, age group, social media usage, and social media preference. The null hypothesis (H₀) assumed that the proportion of each covariate level was the same across both groups. The results showed that all p-values exceeded 0.05 (lowest p = 0.19), meaning we fail to reject the null hypothesis.</a:t>
            </a:r>
            <a:endParaRPr/>
          </a:p>
          <a:p>
            <a:pPr indent="0" lvl="0" marL="0" rtl="0" algn="l">
              <a:spcBef>
                <a:spcPts val="0"/>
              </a:spcBef>
              <a:spcAft>
                <a:spcPts val="0"/>
              </a:spcAft>
              <a:buNone/>
            </a:pPr>
            <a:r>
              <a:rPr lang="en"/>
              <a:t>This confirms that the treatment and control groups are well-balanced, so any differences in outcomes can be more confidently attributed to the treatment itself, rather than pre-existing differences between the groups.</a:t>
            </a:r>
            <a:endParaRPr/>
          </a:p>
        </p:txBody>
      </p:sp>
      <p:sp>
        <p:nvSpPr>
          <p:cNvPr id="204" name="Google Shape;20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d2c0317f3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assess whether the treatment had a statistically significant effect on participants’ responses, we conducted a two-sample t-test. Our primary outcome was “Scary,” measuring how frightening participants found the poster, and our secondary outcome was “Likely,” measuring how likely they were to watch the movie. We tested the null hypothesis (H₀) that there is no difference in average scores between the treated and control groups.</a:t>
            </a:r>
            <a:endParaRPr/>
          </a:p>
          <a:p>
            <a:pPr indent="0" lvl="0" marL="0" rtl="0" algn="l">
              <a:spcBef>
                <a:spcPts val="0"/>
              </a:spcBef>
              <a:spcAft>
                <a:spcPts val="0"/>
              </a:spcAft>
              <a:buNone/>
            </a:pPr>
            <a:r>
              <a:rPr lang="en"/>
              <a:t>The results showed t-statistics of 0.097 for “Scary” and 0.322 for “Likely,” both very close to zero, indicating minimal difference between the groups. This is further supported by p-values of 0.923 and 0.748, both well above 0.05. Therefore, we fail to reject the null hypothesis, concluding that the treatment had no statistically significant effect on either outcome.</a:t>
            </a:r>
            <a:endParaRPr/>
          </a:p>
        </p:txBody>
      </p:sp>
      <p:sp>
        <p:nvSpPr>
          <p:cNvPr id="212" name="Google Shape;212;g2dd2c0317f3_3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d2e8cfe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a:t>
            </a:r>
            <a:r>
              <a:rPr b="1" lang="en">
                <a:solidFill>
                  <a:schemeClr val="dk1"/>
                </a:solidFill>
              </a:rPr>
              <a:t>The treatment (poster shown) had no statistically significant effect on either perceived scariness or likelihood to watch, both overall and at the poster level (p &gt; 0.1 across all cases).</a:t>
            </a:r>
            <a:r>
              <a:rPr lang="en">
                <a:solidFill>
                  <a:schemeClr val="dk1"/>
                </a:solidFill>
              </a:rPr>
              <a:t> This suggests that </a:t>
            </a:r>
            <a:r>
              <a:rPr b="1" lang="en">
                <a:solidFill>
                  <a:schemeClr val="dk1"/>
                </a:solidFill>
              </a:rPr>
              <a:t>the posters themselves did not meaningfully influence participants’ reactions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a:t>
            </a:r>
            <a:r>
              <a:rPr b="1" lang="en">
                <a:solidFill>
                  <a:schemeClr val="dk1"/>
                </a:solidFill>
              </a:rPr>
              <a:t>Demographic and behavioral factors — especially age group, gender, and social media usage — played a much stronger role in shaping both outcomes (particularly for likelihood to watch), highlighting the importance of understanding audience characteristics over creative tweaks.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a:t>
            </a:r>
            <a:r>
              <a:rPr b="1" lang="en">
                <a:solidFill>
                  <a:schemeClr val="dk1"/>
                </a:solidFill>
              </a:rPr>
              <a:t>Gender-specific and age-specific differences in reactions emerged for certain posters (e.g., Unfriended for males, Companion for females), suggesting that some creative elements may resonate differently across subgroups — but these effects were driven by who the participant is, not the poster alone.</a:t>
            </a:r>
            <a:endParaRPr b="1">
              <a:solidFill>
                <a:schemeClr val="dk1"/>
              </a:solidFill>
            </a:endParaRPr>
          </a:p>
          <a:p>
            <a:pPr indent="0" lvl="0" marL="0" rtl="0" algn="l">
              <a:spcBef>
                <a:spcPts val="1200"/>
              </a:spcBef>
              <a:spcAft>
                <a:spcPts val="0"/>
              </a:spcAft>
              <a:buNone/>
            </a:pPr>
            <a:r>
              <a:t/>
            </a:r>
            <a:endParaRPr/>
          </a:p>
        </p:txBody>
      </p:sp>
      <p:sp>
        <p:nvSpPr>
          <p:cNvPr id="220" name="Google Shape;220;g2dd2e8cfee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d2e8cfee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a:t>
            </a:r>
            <a:r>
              <a:rPr b="1" lang="en">
                <a:solidFill>
                  <a:schemeClr val="dk1"/>
                </a:solidFill>
              </a:rPr>
              <a:t>The posters themselves had no consistent effect on perceived scariness or likelihood to watch across age groups, genders, or posters.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a:t>
            </a:r>
            <a:r>
              <a:rPr b="1" lang="en">
                <a:solidFill>
                  <a:schemeClr val="dk1"/>
                </a:solidFill>
              </a:rPr>
              <a:t>Who the participant is — especially their age, gender, and social media habits — played a far stronger role in shaping both outcomes.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a:t>
            </a:r>
            <a:r>
              <a:rPr b="1" lang="en">
                <a:solidFill>
                  <a:schemeClr val="dk1"/>
                </a:solidFill>
              </a:rPr>
              <a:t>Certain subgroups reacted differently to specific posters. For example, males found </a:t>
            </a:r>
            <a:r>
              <a:rPr b="1" i="1" lang="en">
                <a:solidFill>
                  <a:schemeClr val="dk1"/>
                </a:solidFill>
              </a:rPr>
              <a:t>Unfriended</a:t>
            </a:r>
            <a:r>
              <a:rPr b="1" lang="en">
                <a:solidFill>
                  <a:schemeClr val="dk1"/>
                </a:solidFill>
              </a:rPr>
              <a:t> scarier (p &lt; 0.1) and females found </a:t>
            </a:r>
            <a:r>
              <a:rPr b="1" i="1" lang="en">
                <a:solidFill>
                  <a:schemeClr val="dk1"/>
                </a:solidFill>
              </a:rPr>
              <a:t>Companion</a:t>
            </a:r>
            <a:r>
              <a:rPr b="1" lang="en">
                <a:solidFill>
                  <a:schemeClr val="dk1"/>
                </a:solidFill>
              </a:rPr>
              <a:t> scarier (p &lt; 0.1), showing that creative elements resonate differently depending on audience characteristics.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4️⃣ </a:t>
            </a:r>
            <a:r>
              <a:rPr b="1" lang="en">
                <a:solidFill>
                  <a:schemeClr val="dk1"/>
                </a:solidFill>
              </a:rPr>
              <a:t>Higher social media usage increased likelihood to watch for younger participants (18-24), but reduced likelihood for older participants (55+), highlighting important behavioral patterns for future targeting.</a:t>
            </a:r>
            <a:endParaRPr b="1">
              <a:solidFill>
                <a:schemeClr val="dk1"/>
              </a:solidFill>
            </a:endParaRPr>
          </a:p>
          <a:p>
            <a:pPr indent="0" lvl="0" marL="0" rtl="0" algn="l">
              <a:spcBef>
                <a:spcPts val="1200"/>
              </a:spcBef>
              <a:spcAft>
                <a:spcPts val="0"/>
              </a:spcAft>
              <a:buNone/>
            </a:pPr>
            <a:r>
              <a:t/>
            </a:r>
            <a:endParaRPr/>
          </a:p>
        </p:txBody>
      </p:sp>
      <p:sp>
        <p:nvSpPr>
          <p:cNvPr id="227" name="Google Shape;227;g2dd2e8cfee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d2c0317f3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en">
                <a:solidFill>
                  <a:srgbClr val="0D1F3D"/>
                </a:solidFill>
                <a:latin typeface="Josefin Sans"/>
                <a:ea typeface="Josefin Sans"/>
                <a:cs typeface="Josefin Sans"/>
                <a:sym typeface="Josefin Sans"/>
              </a:rPr>
              <a:t>A </a:t>
            </a:r>
            <a:r>
              <a:rPr lang="en">
                <a:solidFill>
                  <a:srgbClr val="0D1F3D"/>
                </a:solidFill>
                <a:latin typeface="Josefin Sans"/>
                <a:ea typeface="Josefin Sans"/>
                <a:cs typeface="Josefin Sans"/>
                <a:sym typeface="Josefin Sans"/>
              </a:rPr>
              <a:t>larger participant pool could have captured broader perspectives</a:t>
            </a:r>
            <a:endParaRPr>
              <a:solidFill>
                <a:srgbClr val="0D1F3D"/>
              </a:solidFill>
              <a:latin typeface="Josefin Sans"/>
              <a:ea typeface="Josefin Sans"/>
              <a:cs typeface="Josefin Sans"/>
              <a:sym typeface="Josefin Sans"/>
            </a:endParaRPr>
          </a:p>
          <a:p>
            <a:pPr indent="-298450" lvl="0" marL="457200" rtl="0" algn="l">
              <a:spcBef>
                <a:spcPts val="0"/>
              </a:spcBef>
              <a:spcAft>
                <a:spcPts val="0"/>
              </a:spcAft>
              <a:buClr>
                <a:srgbClr val="0D1F3D"/>
              </a:buClr>
              <a:buSzPts val="1100"/>
              <a:buFont typeface="Josefin Sans"/>
              <a:buChar char="-"/>
            </a:pPr>
            <a:r>
              <a:rPr lang="en">
                <a:solidFill>
                  <a:srgbClr val="0D1F3D"/>
                </a:solidFill>
                <a:latin typeface="Josefin Sans"/>
                <a:ea typeface="Josefin Sans"/>
                <a:cs typeface="Josefin Sans"/>
                <a:sym typeface="Josefin Sans"/>
              </a:rPr>
              <a:t>Using upcoming horror films could have provided a more neutral measure </a:t>
            </a:r>
            <a:r>
              <a:rPr lang="en">
                <a:solidFill>
                  <a:schemeClr val="dk1"/>
                </a:solidFill>
              </a:rPr>
              <a:t>could have provided a </a:t>
            </a:r>
            <a:r>
              <a:rPr b="1" lang="en">
                <a:solidFill>
                  <a:schemeClr val="dk1"/>
                </a:solidFill>
              </a:rPr>
              <a:t>more neutral baseline</a:t>
            </a:r>
            <a:r>
              <a:rPr lang="en">
                <a:solidFill>
                  <a:schemeClr val="dk1"/>
                </a:solidFill>
              </a:rPr>
              <a:t> for measuring reactions.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
        <p:nvSpPr>
          <p:cNvPr id="234" name="Google Shape;234;g2dd2c0317f3_3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Which means that there is no significant difference in the average outcomes between treatment and control groups. Including actor names had no significant difference in the perceived scariness or likelihood to watch.</a:t>
            </a:r>
            <a:endParaRPr/>
          </a:p>
          <a:p>
            <a:pPr indent="0" lvl="0" marL="0" rtl="0" algn="l">
              <a:spcBef>
                <a:spcPts val="0"/>
              </a:spcBef>
              <a:spcAft>
                <a:spcPts val="0"/>
              </a:spcAft>
              <a:buNone/>
            </a:pPr>
            <a:r>
              <a:rPr lang="en"/>
              <a:t>- We did identify significant results for certain subgroups of our participant population especially when it came to results for our secondary outcome variable - likelihood to watch movie. </a:t>
            </a:r>
            <a:endParaRPr/>
          </a:p>
          <a:p>
            <a:pPr indent="0" lvl="0" marL="0" rtl="0" algn="l">
              <a:spcBef>
                <a:spcPts val="0"/>
              </a:spcBef>
              <a:spcAft>
                <a:spcPts val="0"/>
              </a:spcAft>
              <a:buNone/>
            </a:pPr>
            <a:r>
              <a:rPr lang="en"/>
              <a:t>- accounting for upcoming movie posters and running the experiment for a longer period of time.</a:t>
            </a:r>
            <a:endParaRPr/>
          </a:p>
        </p:txBody>
      </p:sp>
      <p:sp>
        <p:nvSpPr>
          <p:cNvPr id="241" name="Google Shape;2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d2c0317f3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dd2c0317f3_3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Today, we’ll be presenting our study on the influence of actor names on horror movie posters and how they shape audience perceptions. Our research team consists of [names], and we are excited to share our findings with you. Let’s begin by understanding the background of our study."</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question—how many of you love horror movies? And how many of you get scared just by looking at a creepy movie poster? Now, imagine seeing a horror movie poster, but instead of just eerie visuals, you spot the name of your favorite actor. Would that make the movie seem less scary?</a:t>
            </a:r>
            <a:endParaRPr/>
          </a:p>
          <a:p>
            <a:pPr indent="0" lvl="0" marL="0" rtl="0" algn="l">
              <a:spcBef>
                <a:spcPts val="0"/>
              </a:spcBef>
              <a:spcAft>
                <a:spcPts val="0"/>
              </a:spcAft>
              <a:buNone/>
            </a:pPr>
            <a:r>
              <a:t/>
            </a:r>
            <a:endParaRPr/>
          </a:p>
        </p:txBody>
      </p:sp>
      <p:sp>
        <p:nvSpPr>
          <p:cNvPr id="120" name="Google Shape;12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Does adding actor names to horror movie posters change how scary people think the movie is?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Sounds simple, right? But there’s more to it than meets the eye, and we wanted to put this idea to the test!"</a:t>
            </a:r>
            <a:endParaRPr/>
          </a:p>
        </p:txBody>
      </p:sp>
      <p:sp>
        <p:nvSpPr>
          <p:cNvPr id="127" name="Google Shape;1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d1746cd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structured this using two hypotheses:</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H₀ (Null Hypothesis):</a:t>
            </a:r>
            <a:r>
              <a:rPr lang="en">
                <a:solidFill>
                  <a:schemeClr val="dk1"/>
                </a:solidFill>
              </a:rPr>
              <a:t> Actor names have </a:t>
            </a:r>
            <a:r>
              <a:rPr b="1" lang="en">
                <a:solidFill>
                  <a:schemeClr val="dk1"/>
                </a:solidFill>
              </a:rPr>
              <a:t>no</a:t>
            </a:r>
            <a:r>
              <a:rPr lang="en">
                <a:solidFill>
                  <a:schemeClr val="dk1"/>
                </a:solidFill>
              </a:rPr>
              <a:t> effect on how scary a movie poster seems.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Hₐ (Alternative Hypothesis):</a:t>
            </a:r>
            <a:r>
              <a:rPr lang="en">
                <a:solidFill>
                  <a:schemeClr val="dk1"/>
                </a:solidFill>
              </a:rPr>
              <a:t> Actor names </a:t>
            </a:r>
            <a:r>
              <a:rPr b="1" lang="en">
                <a:solidFill>
                  <a:schemeClr val="dk1"/>
                </a:solidFill>
              </a:rPr>
              <a:t>do</a:t>
            </a:r>
            <a:r>
              <a:rPr lang="en">
                <a:solidFill>
                  <a:schemeClr val="dk1"/>
                </a:solidFill>
              </a:rPr>
              <a:t> change how scary people think the movie is.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goal? See if we could </a:t>
            </a:r>
            <a:r>
              <a:rPr i="1" lang="en">
                <a:solidFill>
                  <a:schemeClr val="dk1"/>
                </a:solidFill>
              </a:rPr>
              <a:t>scare</a:t>
            </a:r>
            <a:r>
              <a:rPr lang="en">
                <a:solidFill>
                  <a:schemeClr val="dk1"/>
                </a:solidFill>
              </a:rPr>
              <a:t> our null hypothesis away and prove that actor names actually influence audience perception!</a:t>
            </a:r>
            <a:endParaRPr/>
          </a:p>
        </p:txBody>
      </p:sp>
      <p:sp>
        <p:nvSpPr>
          <p:cNvPr id="134" name="Google Shape;134;g2dd1746cd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d2c0317f3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d2c0317f3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d2c0317f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d2c0317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1" name="Shape 21"/>
        <p:cNvGrpSpPr/>
        <p:nvPr/>
      </p:nvGrpSpPr>
      <p:grpSpPr>
        <a:xfrm>
          <a:off x="0" y="0"/>
          <a:ext cx="0" cy="0"/>
          <a:chOff x="0" y="0"/>
          <a:chExt cx="0" cy="0"/>
        </a:xfrm>
      </p:grpSpPr>
      <p:sp>
        <p:nvSpPr>
          <p:cNvPr id="22" name="Google Shape;22;p14"/>
          <p:cNvSpPr txBox="1"/>
          <p:nvPr>
            <p:ph type="title"/>
          </p:nvPr>
        </p:nvSpPr>
        <p:spPr>
          <a:xfrm>
            <a:off x="2347920" y="673200"/>
            <a:ext cx="4447800" cy="8661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g2dd2c0317f3_3_8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7" name="Google Shape;87;g2dd2c0317f3_3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g2dd2c0317f3_3_8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dd2c0317f3_3_8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1" name="Google Shape;91;g2dd2c0317f3_3_8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g2dd2c0317f3_3_8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3" name="Google Shape;93;g2dd2c0317f3_3_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g2dd2c0317f3_3_9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6" name="Google Shape;96;g2dd2c0317f3_3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g2dd2c0317f3_3_9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9" name="Google Shape;99;g2dd2c0317f3_3_9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0" name="Google Shape;100;g2dd2c0317f3_3_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g2dd2c0317f3_3_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g2dd2c0317f3_3_6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4" name="Google Shape;64;g2dd2c0317f3_3_6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 name="Google Shape;65;g2dd2c0317f3_3_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g2dd2c0317f3_3_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8" name="Google Shape;68;g2dd2c0317f3_3_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g2dd2c0317f3_3_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g2dd2c0317f3_3_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 name="Google Shape;72;g2dd2c0317f3_3_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g2dd2c0317f3_3_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g2dd2c0317f3_3_7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g2dd2c0317f3_3_7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g2dd2c0317f3_3_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g2dd2c0317f3_3_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g2dd2c0317f3_3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g2dd2c0317f3_3_8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 name="Google Shape;83;g2dd2c0317f3_3_8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 name="Google Shape;84;g2dd2c0317f3_3_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1.png"/><Relationship Id="rId11" Type="http://schemas.openxmlformats.org/officeDocument/2006/relationships/slideLayout" Target="../slideLayouts/slideLayout1.xml"/><Relationship Id="rId10" Type="http://schemas.openxmlformats.org/officeDocument/2006/relationships/image" Target="../media/image29.png"/><Relationship Id="rId12" Type="http://schemas.openxmlformats.org/officeDocument/2006/relationships/theme" Target="../theme/theme2.xml"/><Relationship Id="rId9"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7.png"/><Relationship Id="rId11" Type="http://schemas.openxmlformats.org/officeDocument/2006/relationships/slideLayout" Target="../slideLayouts/slideLayout2.xml"/><Relationship Id="rId10" Type="http://schemas.openxmlformats.org/officeDocument/2006/relationships/image" Target="../media/image7.png"/><Relationship Id="rId12" Type="http://schemas.openxmlformats.org/officeDocument/2006/relationships/theme" Target="../theme/theme4.xml"/><Relationship Id="rId9"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4.png"/><Relationship Id="rId3" Type="http://schemas.openxmlformats.org/officeDocument/2006/relationships/image" Target="../media/image20.png"/><Relationship Id="rId4" Type="http://schemas.openxmlformats.org/officeDocument/2006/relationships/image" Target="../media/image8.png"/><Relationship Id="rId11" Type="http://schemas.openxmlformats.org/officeDocument/2006/relationships/theme" Target="../theme/theme5.xml"/><Relationship Id="rId10" Type="http://schemas.openxmlformats.org/officeDocument/2006/relationships/slideLayout" Target="../slideLayouts/slideLayout3.xml"/><Relationship Id="rId9"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1.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3"/>
          <p:cNvPicPr preferRelativeResize="0"/>
          <p:nvPr/>
        </p:nvPicPr>
        <p:blipFill rotWithShape="1">
          <a:blip r:embed="rId1">
            <a:alphaModFix/>
          </a:blip>
          <a:srcRect b="0" l="0" r="0" t="0"/>
          <a:stretch/>
        </p:blipFill>
        <p:spPr>
          <a:xfrm rot="-4339202">
            <a:off x="-269640" y="-104400"/>
            <a:ext cx="2271240" cy="1926361"/>
          </a:xfrm>
          <a:prstGeom prst="rect">
            <a:avLst/>
          </a:prstGeom>
          <a:noFill/>
          <a:ln>
            <a:noFill/>
          </a:ln>
        </p:spPr>
      </p:pic>
      <p:grpSp>
        <p:nvGrpSpPr>
          <p:cNvPr id="7" name="Google Shape;7;p13"/>
          <p:cNvGrpSpPr/>
          <p:nvPr/>
        </p:nvGrpSpPr>
        <p:grpSpPr>
          <a:xfrm>
            <a:off x="-782516" y="-294595"/>
            <a:ext cx="11002292" cy="6291856"/>
            <a:chOff x="-782516" y="-294595"/>
            <a:chExt cx="11002292" cy="6291856"/>
          </a:xfrm>
        </p:grpSpPr>
        <p:pic>
          <p:nvPicPr>
            <p:cNvPr id="8" name="Google Shape;8;p13"/>
            <p:cNvPicPr preferRelativeResize="0"/>
            <p:nvPr/>
          </p:nvPicPr>
          <p:blipFill rotWithShape="1">
            <a:blip r:embed="rId2">
              <a:alphaModFix/>
            </a:blip>
            <a:srcRect b="0" l="0" r="0" t="0"/>
            <a:stretch/>
          </p:blipFill>
          <p:spPr>
            <a:xfrm>
              <a:off x="1656720" y="-197640"/>
              <a:ext cx="1025281" cy="1078921"/>
            </a:xfrm>
            <a:prstGeom prst="rect">
              <a:avLst/>
            </a:prstGeom>
            <a:noFill/>
            <a:ln>
              <a:noFill/>
            </a:ln>
          </p:spPr>
        </p:pic>
        <p:grpSp>
          <p:nvGrpSpPr>
            <p:cNvPr id="9" name="Google Shape;9;p13"/>
            <p:cNvGrpSpPr/>
            <p:nvPr/>
          </p:nvGrpSpPr>
          <p:grpSpPr>
            <a:xfrm>
              <a:off x="-782516" y="-294595"/>
              <a:ext cx="11002292" cy="6291856"/>
              <a:chOff x="-782516" y="-294595"/>
              <a:chExt cx="11002292" cy="6291856"/>
            </a:xfrm>
          </p:grpSpPr>
          <p:pic>
            <p:nvPicPr>
              <p:cNvPr id="10" name="Google Shape;10;p13"/>
              <p:cNvPicPr preferRelativeResize="0"/>
              <p:nvPr/>
            </p:nvPicPr>
            <p:blipFill rotWithShape="1">
              <a:blip r:embed="rId3">
                <a:alphaModFix/>
              </a:blip>
              <a:srcRect b="0" l="0" r="0" t="0"/>
              <a:stretch/>
            </p:blipFill>
            <p:spPr>
              <a:xfrm>
                <a:off x="6855120" y="3321000"/>
                <a:ext cx="2288520" cy="1822320"/>
              </a:xfrm>
              <a:prstGeom prst="rect">
                <a:avLst/>
              </a:prstGeom>
              <a:noFill/>
              <a:ln>
                <a:noFill/>
              </a:ln>
            </p:spPr>
          </p:pic>
          <p:pic>
            <p:nvPicPr>
              <p:cNvPr id="11" name="Google Shape;11;p13"/>
              <p:cNvPicPr preferRelativeResize="0"/>
              <p:nvPr/>
            </p:nvPicPr>
            <p:blipFill rotWithShape="1">
              <a:blip r:embed="rId4">
                <a:alphaModFix/>
              </a:blip>
              <a:srcRect b="0" l="0" r="0" t="0"/>
              <a:stretch/>
            </p:blipFill>
            <p:spPr>
              <a:xfrm rot="-8286001">
                <a:off x="7942681" y="1782720"/>
                <a:ext cx="1980719" cy="1645921"/>
              </a:xfrm>
              <a:prstGeom prst="rect">
                <a:avLst/>
              </a:prstGeom>
              <a:noFill/>
              <a:ln>
                <a:noFill/>
              </a:ln>
            </p:spPr>
          </p:pic>
          <p:pic>
            <p:nvPicPr>
              <p:cNvPr id="12" name="Google Shape;12;p13"/>
              <p:cNvPicPr preferRelativeResize="0"/>
              <p:nvPr/>
            </p:nvPicPr>
            <p:blipFill rotWithShape="1">
              <a:blip r:embed="rId5">
                <a:alphaModFix/>
              </a:blip>
              <a:srcRect b="0" l="0" r="0" t="0"/>
              <a:stretch/>
            </p:blipFill>
            <p:spPr>
              <a:xfrm rot="1918199">
                <a:off x="-542520" y="-32041"/>
                <a:ext cx="1363318" cy="1297079"/>
              </a:xfrm>
              <a:prstGeom prst="rect">
                <a:avLst/>
              </a:prstGeom>
              <a:noFill/>
              <a:ln>
                <a:noFill/>
              </a:ln>
            </p:spPr>
          </p:pic>
          <p:pic>
            <p:nvPicPr>
              <p:cNvPr id="13" name="Google Shape;13;p13"/>
              <p:cNvPicPr preferRelativeResize="0"/>
              <p:nvPr/>
            </p:nvPicPr>
            <p:blipFill rotWithShape="1">
              <a:blip r:embed="rId6">
                <a:alphaModFix/>
              </a:blip>
              <a:srcRect b="0" l="0" r="0" t="0"/>
              <a:stretch/>
            </p:blipFill>
            <p:spPr>
              <a:xfrm rot="8107799">
                <a:off x="-319319" y="3945961"/>
                <a:ext cx="1593359" cy="1743119"/>
              </a:xfrm>
              <a:prstGeom prst="rect">
                <a:avLst/>
              </a:prstGeom>
              <a:noFill/>
              <a:ln>
                <a:noFill/>
              </a:ln>
            </p:spPr>
          </p:pic>
        </p:grpSp>
      </p:grpSp>
      <p:grpSp>
        <p:nvGrpSpPr>
          <p:cNvPr id="14" name="Google Shape;14;p13"/>
          <p:cNvGrpSpPr/>
          <p:nvPr/>
        </p:nvGrpSpPr>
        <p:grpSpPr>
          <a:xfrm>
            <a:off x="-37441" y="1527840"/>
            <a:ext cx="9488881" cy="3882240"/>
            <a:chOff x="-37441" y="1527840"/>
            <a:chExt cx="9488881" cy="3882240"/>
          </a:xfrm>
        </p:grpSpPr>
        <p:pic>
          <p:nvPicPr>
            <p:cNvPr id="15" name="Google Shape;15;p13"/>
            <p:cNvPicPr preferRelativeResize="0"/>
            <p:nvPr/>
          </p:nvPicPr>
          <p:blipFill rotWithShape="1">
            <a:blip r:embed="rId7">
              <a:alphaModFix/>
            </a:blip>
            <a:srcRect b="0" l="0" r="0" t="0"/>
            <a:stretch/>
          </p:blipFill>
          <p:spPr>
            <a:xfrm>
              <a:off x="6260760" y="4442040"/>
              <a:ext cx="934920" cy="968040"/>
            </a:xfrm>
            <a:prstGeom prst="rect">
              <a:avLst/>
            </a:prstGeom>
            <a:noFill/>
            <a:ln>
              <a:noFill/>
            </a:ln>
          </p:spPr>
        </p:pic>
        <p:pic>
          <p:nvPicPr>
            <p:cNvPr id="16" name="Google Shape;16;p13"/>
            <p:cNvPicPr preferRelativeResize="0"/>
            <p:nvPr/>
          </p:nvPicPr>
          <p:blipFill rotWithShape="1">
            <a:blip r:embed="rId8">
              <a:alphaModFix/>
            </a:blip>
            <a:srcRect b="0" l="0" r="0" t="0"/>
            <a:stretch/>
          </p:blipFill>
          <p:spPr>
            <a:xfrm>
              <a:off x="8803080" y="1527840"/>
              <a:ext cx="648360" cy="648360"/>
            </a:xfrm>
            <a:prstGeom prst="rect">
              <a:avLst/>
            </a:prstGeom>
            <a:noFill/>
            <a:ln>
              <a:noFill/>
            </a:ln>
          </p:spPr>
        </p:pic>
        <p:pic>
          <p:nvPicPr>
            <p:cNvPr id="17" name="Google Shape;17;p13"/>
            <p:cNvPicPr preferRelativeResize="0"/>
            <p:nvPr/>
          </p:nvPicPr>
          <p:blipFill rotWithShape="1">
            <a:blip r:embed="rId9">
              <a:alphaModFix/>
            </a:blip>
            <a:srcRect b="0" l="0" r="0" t="0"/>
            <a:stretch/>
          </p:blipFill>
          <p:spPr>
            <a:xfrm rot="-8798396">
              <a:off x="88920" y="3917520"/>
              <a:ext cx="305640" cy="551160"/>
            </a:xfrm>
            <a:prstGeom prst="rect">
              <a:avLst/>
            </a:prstGeom>
            <a:noFill/>
            <a:ln>
              <a:noFill/>
            </a:ln>
          </p:spPr>
        </p:pic>
      </p:grpSp>
      <p:pic>
        <p:nvPicPr>
          <p:cNvPr id="18" name="Google Shape;18;p13"/>
          <p:cNvPicPr preferRelativeResize="0"/>
          <p:nvPr/>
        </p:nvPicPr>
        <p:blipFill rotWithShape="1">
          <a:blip r:embed="rId10">
            <a:alphaModFix/>
          </a:blip>
          <a:srcRect b="0" l="0" r="0" t="0"/>
          <a:stretch/>
        </p:blipFill>
        <p:spPr>
          <a:xfrm rot="-2181603">
            <a:off x="8279280" y="4549320"/>
            <a:ext cx="284400" cy="512639"/>
          </a:xfrm>
          <a:prstGeom prst="rect">
            <a:avLst/>
          </a:prstGeom>
          <a:noFill/>
          <a:ln>
            <a:noFill/>
          </a:ln>
        </p:spPr>
      </p:pic>
      <p:sp>
        <p:nvSpPr>
          <p:cNvPr id="19" name="Google Shape;19;p13"/>
          <p:cNvSpPr txBox="1"/>
          <p:nvPr>
            <p:ph type="title"/>
          </p:nvPr>
        </p:nvSpPr>
        <p:spPr>
          <a:xfrm>
            <a:off x="1828080" y="1700640"/>
            <a:ext cx="5487600" cy="13830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20" name="Google Shape;20;p13"/>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 name="Shape 24"/>
        <p:cNvGrpSpPr/>
        <p:nvPr/>
      </p:nvGrpSpPr>
      <p:grpSpPr>
        <a:xfrm>
          <a:off x="0" y="0"/>
          <a:ext cx="0" cy="0"/>
          <a:chOff x="0" y="0"/>
          <a:chExt cx="0" cy="0"/>
        </a:xfrm>
      </p:grpSpPr>
      <p:pic>
        <p:nvPicPr>
          <p:cNvPr id="25" name="Google Shape;25;p15"/>
          <p:cNvPicPr preferRelativeResize="0"/>
          <p:nvPr/>
        </p:nvPicPr>
        <p:blipFill rotWithShape="1">
          <a:blip r:embed="rId1">
            <a:alphaModFix/>
          </a:blip>
          <a:srcRect b="0" l="0" r="0" t="0"/>
          <a:stretch/>
        </p:blipFill>
        <p:spPr>
          <a:xfrm flipH="1" rot="3388202">
            <a:off x="-134280" y="1944360"/>
            <a:ext cx="1024920" cy="1955160"/>
          </a:xfrm>
          <a:prstGeom prst="rect">
            <a:avLst/>
          </a:prstGeom>
          <a:noFill/>
          <a:ln>
            <a:noFill/>
          </a:ln>
        </p:spPr>
      </p:pic>
      <p:grpSp>
        <p:nvGrpSpPr>
          <p:cNvPr id="26" name="Google Shape;26;p15"/>
          <p:cNvGrpSpPr/>
          <p:nvPr/>
        </p:nvGrpSpPr>
        <p:grpSpPr>
          <a:xfrm>
            <a:off x="-780914" y="-1135534"/>
            <a:ext cx="10976197" cy="6278674"/>
            <a:chOff x="-780914" y="-1135534"/>
            <a:chExt cx="10976197" cy="6278674"/>
          </a:xfrm>
        </p:grpSpPr>
        <p:pic>
          <p:nvPicPr>
            <p:cNvPr id="27" name="Google Shape;27;p15"/>
            <p:cNvPicPr preferRelativeResize="0"/>
            <p:nvPr/>
          </p:nvPicPr>
          <p:blipFill rotWithShape="1">
            <a:blip r:embed="rId2">
              <a:alphaModFix/>
            </a:blip>
            <a:srcRect b="0" l="0" r="0" t="0"/>
            <a:stretch/>
          </p:blipFill>
          <p:spPr>
            <a:xfrm flipH="1" rot="-10019402">
              <a:off x="7734600" y="-914760"/>
              <a:ext cx="2199961" cy="2092319"/>
            </a:xfrm>
            <a:prstGeom prst="rect">
              <a:avLst/>
            </a:prstGeom>
            <a:noFill/>
            <a:ln>
              <a:noFill/>
            </a:ln>
          </p:spPr>
        </p:pic>
        <p:pic>
          <p:nvPicPr>
            <p:cNvPr id="28" name="Google Shape;28;p15"/>
            <p:cNvPicPr preferRelativeResize="0"/>
            <p:nvPr/>
          </p:nvPicPr>
          <p:blipFill rotWithShape="1">
            <a:blip r:embed="rId3">
              <a:alphaModFix/>
            </a:blip>
            <a:srcRect b="0" l="0" r="0" t="0"/>
            <a:stretch/>
          </p:blipFill>
          <p:spPr>
            <a:xfrm flipH="1" rot="-5400000">
              <a:off x="7466400" y="3466080"/>
              <a:ext cx="1754280" cy="1599841"/>
            </a:xfrm>
            <a:prstGeom prst="rect">
              <a:avLst/>
            </a:prstGeom>
            <a:noFill/>
            <a:ln>
              <a:noFill/>
            </a:ln>
          </p:spPr>
        </p:pic>
        <p:pic>
          <p:nvPicPr>
            <p:cNvPr id="29" name="Google Shape;29;p15"/>
            <p:cNvPicPr preferRelativeResize="0"/>
            <p:nvPr/>
          </p:nvPicPr>
          <p:blipFill rotWithShape="1">
            <a:blip r:embed="rId4">
              <a:alphaModFix/>
            </a:blip>
            <a:srcRect b="0" l="0" r="0" t="0"/>
            <a:stretch/>
          </p:blipFill>
          <p:spPr>
            <a:xfrm flipH="1" rot="10162199">
              <a:off x="8358480" y="1770119"/>
              <a:ext cx="1681560" cy="1839601"/>
            </a:xfrm>
            <a:prstGeom prst="rect">
              <a:avLst/>
            </a:prstGeom>
            <a:noFill/>
            <a:ln>
              <a:noFill/>
            </a:ln>
          </p:spPr>
        </p:pic>
        <p:pic>
          <p:nvPicPr>
            <p:cNvPr id="30" name="Google Shape;30;p15"/>
            <p:cNvPicPr preferRelativeResize="0"/>
            <p:nvPr/>
          </p:nvPicPr>
          <p:blipFill rotWithShape="1">
            <a:blip r:embed="rId5">
              <a:alphaModFix/>
            </a:blip>
            <a:srcRect b="0" l="0" r="0" t="0"/>
            <a:stretch/>
          </p:blipFill>
          <p:spPr>
            <a:xfrm flipH="1">
              <a:off x="-488521" y="-420480"/>
              <a:ext cx="1854721" cy="1541160"/>
            </a:xfrm>
            <a:prstGeom prst="rect">
              <a:avLst/>
            </a:prstGeom>
            <a:noFill/>
            <a:ln>
              <a:noFill/>
            </a:ln>
          </p:spPr>
        </p:pic>
        <p:pic>
          <p:nvPicPr>
            <p:cNvPr id="31" name="Google Shape;31;p15"/>
            <p:cNvPicPr preferRelativeResize="0"/>
            <p:nvPr/>
          </p:nvPicPr>
          <p:blipFill rotWithShape="1">
            <a:blip r:embed="rId6">
              <a:alphaModFix/>
            </a:blip>
            <a:srcRect b="0" l="0" r="0" t="0"/>
            <a:stretch/>
          </p:blipFill>
          <p:spPr>
            <a:xfrm flipH="1" rot="-6458401">
              <a:off x="1095840" y="-253800"/>
              <a:ext cx="772560" cy="769320"/>
            </a:xfrm>
            <a:prstGeom prst="rect">
              <a:avLst/>
            </a:prstGeom>
            <a:noFill/>
            <a:ln>
              <a:noFill/>
            </a:ln>
          </p:spPr>
        </p:pic>
        <p:pic>
          <p:nvPicPr>
            <p:cNvPr id="32" name="Google Shape;32;p15"/>
            <p:cNvPicPr preferRelativeResize="0"/>
            <p:nvPr/>
          </p:nvPicPr>
          <p:blipFill rotWithShape="1">
            <a:blip r:embed="rId7">
              <a:alphaModFix/>
            </a:blip>
            <a:srcRect b="0" l="0" r="0" t="0"/>
            <a:stretch/>
          </p:blipFill>
          <p:spPr>
            <a:xfrm flipH="1" rot="-8999999">
              <a:off x="-526320" y="669960"/>
              <a:ext cx="1808639" cy="1503000"/>
            </a:xfrm>
            <a:prstGeom prst="rect">
              <a:avLst/>
            </a:prstGeom>
            <a:noFill/>
            <a:ln>
              <a:noFill/>
            </a:ln>
          </p:spPr>
        </p:pic>
      </p:grpSp>
      <p:grpSp>
        <p:nvGrpSpPr>
          <p:cNvPr id="33" name="Google Shape;33;p15"/>
          <p:cNvGrpSpPr/>
          <p:nvPr/>
        </p:nvGrpSpPr>
        <p:grpSpPr>
          <a:xfrm>
            <a:off x="159480" y="812561"/>
            <a:ext cx="8900915" cy="3971839"/>
            <a:chOff x="159480" y="812561"/>
            <a:chExt cx="8900915" cy="3971839"/>
          </a:xfrm>
        </p:grpSpPr>
        <p:pic>
          <p:nvPicPr>
            <p:cNvPr id="34" name="Google Shape;34;p15"/>
            <p:cNvPicPr preferRelativeResize="0"/>
            <p:nvPr/>
          </p:nvPicPr>
          <p:blipFill rotWithShape="1">
            <a:blip r:embed="rId8">
              <a:alphaModFix/>
            </a:blip>
            <a:srcRect b="0" l="0" r="0" t="0"/>
            <a:stretch/>
          </p:blipFill>
          <p:spPr>
            <a:xfrm flipH="1">
              <a:off x="7361641" y="3444840"/>
              <a:ext cx="1293839" cy="1339560"/>
            </a:xfrm>
            <a:prstGeom prst="rect">
              <a:avLst/>
            </a:prstGeom>
            <a:noFill/>
            <a:ln>
              <a:noFill/>
            </a:ln>
          </p:spPr>
        </p:pic>
        <p:pic>
          <p:nvPicPr>
            <p:cNvPr id="35" name="Google Shape;35;p15"/>
            <p:cNvPicPr preferRelativeResize="0"/>
            <p:nvPr/>
          </p:nvPicPr>
          <p:blipFill rotWithShape="1">
            <a:blip r:embed="rId9">
              <a:alphaModFix/>
            </a:blip>
            <a:srcRect b="0" l="0" r="0" t="0"/>
            <a:stretch/>
          </p:blipFill>
          <p:spPr>
            <a:xfrm flipH="1">
              <a:off x="159480" y="3444840"/>
              <a:ext cx="240480" cy="256320"/>
            </a:xfrm>
            <a:prstGeom prst="rect">
              <a:avLst/>
            </a:prstGeom>
            <a:noFill/>
            <a:ln>
              <a:noFill/>
            </a:ln>
          </p:spPr>
        </p:pic>
        <p:pic>
          <p:nvPicPr>
            <p:cNvPr id="36" name="Google Shape;36;p15"/>
            <p:cNvPicPr preferRelativeResize="0"/>
            <p:nvPr/>
          </p:nvPicPr>
          <p:blipFill rotWithShape="1">
            <a:blip r:embed="rId10">
              <a:alphaModFix/>
            </a:blip>
            <a:srcRect b="0" l="0" r="0" t="0"/>
            <a:stretch/>
          </p:blipFill>
          <p:spPr>
            <a:xfrm rot="388800">
              <a:off x="8772480" y="825840"/>
              <a:ext cx="262080" cy="472680"/>
            </a:xfrm>
            <a:prstGeom prst="rect">
              <a:avLst/>
            </a:prstGeom>
            <a:noFill/>
            <a:ln>
              <a:noFill/>
            </a:ln>
          </p:spPr>
        </p:pic>
      </p:grpSp>
      <p:sp>
        <p:nvSpPr>
          <p:cNvPr id="37" name="Google Shape;37;p15"/>
          <p:cNvSpPr txBox="1"/>
          <p:nvPr>
            <p:ph type="title"/>
          </p:nvPr>
        </p:nvSpPr>
        <p:spPr>
          <a:xfrm>
            <a:off x="1748880" y="1617480"/>
            <a:ext cx="5645400" cy="1161000"/>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38" name="Google Shape;38;p15"/>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grpSp>
        <p:nvGrpSpPr>
          <p:cNvPr id="41" name="Google Shape;41;p17"/>
          <p:cNvGrpSpPr/>
          <p:nvPr/>
        </p:nvGrpSpPr>
        <p:grpSpPr>
          <a:xfrm>
            <a:off x="-1577321" y="-945708"/>
            <a:ext cx="11855060" cy="7231929"/>
            <a:chOff x="-1577321" y="-945708"/>
            <a:chExt cx="11855060" cy="7231929"/>
          </a:xfrm>
        </p:grpSpPr>
        <p:pic>
          <p:nvPicPr>
            <p:cNvPr id="42" name="Google Shape;42;p17"/>
            <p:cNvPicPr preferRelativeResize="0"/>
            <p:nvPr/>
          </p:nvPicPr>
          <p:blipFill rotWithShape="1">
            <a:blip r:embed="rId1">
              <a:alphaModFix/>
            </a:blip>
            <a:srcRect b="0" l="0" r="0" t="0"/>
            <a:stretch/>
          </p:blipFill>
          <p:spPr>
            <a:xfrm>
              <a:off x="8430840" y="2128680"/>
              <a:ext cx="749880" cy="789120"/>
            </a:xfrm>
            <a:prstGeom prst="rect">
              <a:avLst/>
            </a:prstGeom>
            <a:noFill/>
            <a:ln>
              <a:noFill/>
            </a:ln>
          </p:spPr>
        </p:pic>
        <p:grpSp>
          <p:nvGrpSpPr>
            <p:cNvPr id="43" name="Google Shape;43;p17"/>
            <p:cNvGrpSpPr/>
            <p:nvPr/>
          </p:nvGrpSpPr>
          <p:grpSpPr>
            <a:xfrm>
              <a:off x="-1577321" y="-945708"/>
              <a:ext cx="11855060" cy="7231929"/>
              <a:chOff x="-1577321" y="-945708"/>
              <a:chExt cx="11855060" cy="7231929"/>
            </a:xfrm>
          </p:grpSpPr>
          <p:pic>
            <p:nvPicPr>
              <p:cNvPr id="44" name="Google Shape;44;p17"/>
              <p:cNvPicPr preferRelativeResize="0"/>
              <p:nvPr/>
            </p:nvPicPr>
            <p:blipFill rotWithShape="1">
              <a:blip r:embed="rId2">
                <a:alphaModFix/>
              </a:blip>
              <a:srcRect b="0" l="0" r="0" t="0"/>
              <a:stretch/>
            </p:blipFill>
            <p:spPr>
              <a:xfrm rot="-5400000">
                <a:off x="7090920" y="233280"/>
                <a:ext cx="2285640" cy="1819439"/>
              </a:xfrm>
              <a:prstGeom prst="rect">
                <a:avLst/>
              </a:prstGeom>
              <a:noFill/>
              <a:ln>
                <a:noFill/>
              </a:ln>
            </p:spPr>
          </p:pic>
          <p:pic>
            <p:nvPicPr>
              <p:cNvPr id="45" name="Google Shape;45;p17"/>
              <p:cNvPicPr preferRelativeResize="0"/>
              <p:nvPr/>
            </p:nvPicPr>
            <p:blipFill rotWithShape="1">
              <a:blip r:embed="rId3">
                <a:alphaModFix/>
              </a:blip>
              <a:srcRect b="0" l="0" r="0" t="0"/>
              <a:stretch/>
            </p:blipFill>
            <p:spPr>
              <a:xfrm rot="3467401">
                <a:off x="5702039" y="-586800"/>
                <a:ext cx="1785601" cy="1698120"/>
              </a:xfrm>
              <a:prstGeom prst="rect">
                <a:avLst/>
              </a:prstGeom>
              <a:noFill/>
              <a:ln>
                <a:noFill/>
              </a:ln>
            </p:spPr>
          </p:pic>
          <p:pic>
            <p:nvPicPr>
              <p:cNvPr id="46" name="Google Shape;46;p17"/>
              <p:cNvPicPr preferRelativeResize="0"/>
              <p:nvPr/>
            </p:nvPicPr>
            <p:blipFill rotWithShape="1">
              <a:blip r:embed="rId4">
                <a:alphaModFix/>
              </a:blip>
              <a:srcRect b="0" l="0" r="0" t="0"/>
              <a:stretch/>
            </p:blipFill>
            <p:spPr>
              <a:xfrm rot="9026398">
                <a:off x="-1201320" y="-390600"/>
                <a:ext cx="2218320" cy="2109601"/>
              </a:xfrm>
              <a:prstGeom prst="rect">
                <a:avLst/>
              </a:prstGeom>
              <a:noFill/>
              <a:ln>
                <a:noFill/>
              </a:ln>
            </p:spPr>
          </p:pic>
          <p:pic>
            <p:nvPicPr>
              <p:cNvPr id="47" name="Google Shape;47;p17"/>
              <p:cNvPicPr preferRelativeResize="0"/>
              <p:nvPr/>
            </p:nvPicPr>
            <p:blipFill rotWithShape="1">
              <a:blip r:embed="rId5">
                <a:alphaModFix/>
              </a:blip>
              <a:srcRect b="0" l="0" r="0" t="0"/>
              <a:stretch/>
            </p:blipFill>
            <p:spPr>
              <a:xfrm rot="-2872801">
                <a:off x="7929000" y="3854880"/>
                <a:ext cx="1892519" cy="2070361"/>
              </a:xfrm>
              <a:prstGeom prst="rect">
                <a:avLst/>
              </a:prstGeom>
              <a:noFill/>
              <a:ln>
                <a:noFill/>
              </a:ln>
            </p:spPr>
          </p:pic>
        </p:grpSp>
      </p:grpSp>
      <p:pic>
        <p:nvPicPr>
          <p:cNvPr id="48" name="Google Shape;48;p17"/>
          <p:cNvPicPr preferRelativeResize="0"/>
          <p:nvPr/>
        </p:nvPicPr>
        <p:blipFill rotWithShape="1">
          <a:blip r:embed="rId6">
            <a:alphaModFix/>
          </a:blip>
          <a:srcRect b="0" l="0" r="0" t="0"/>
          <a:stretch/>
        </p:blipFill>
        <p:spPr>
          <a:xfrm rot="-9138601">
            <a:off x="-339840" y="1157761"/>
            <a:ext cx="1532520" cy="1299960"/>
          </a:xfrm>
          <a:prstGeom prst="rect">
            <a:avLst/>
          </a:prstGeom>
          <a:noFill/>
          <a:ln>
            <a:noFill/>
          </a:ln>
        </p:spPr>
      </p:pic>
      <p:sp>
        <p:nvSpPr>
          <p:cNvPr id="49" name="Google Shape;49;p17"/>
          <p:cNvSpPr txBox="1"/>
          <p:nvPr>
            <p:ph type="title"/>
          </p:nvPr>
        </p:nvSpPr>
        <p:spPr>
          <a:xfrm>
            <a:off x="1463040" y="2399400"/>
            <a:ext cx="6217500" cy="7890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50" name="Google Shape;50;p17"/>
          <p:cNvSpPr txBox="1"/>
          <p:nvPr>
            <p:ph idx="2" type="title"/>
          </p:nvPr>
        </p:nvSpPr>
        <p:spPr>
          <a:xfrm>
            <a:off x="3798000" y="1425600"/>
            <a:ext cx="1547700" cy="915600"/>
          </a:xfrm>
          <a:prstGeom prst="rect">
            <a:avLst/>
          </a:prstGeom>
          <a:noFill/>
          <a:ln>
            <a:noFill/>
          </a:ln>
        </p:spPr>
        <p:txBody>
          <a:bodyPr anchorCtr="0" anchor="b" bIns="91425" lIns="91425" spcFirstLastPara="1" rIns="91425" wrap="square" tIns="91425">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grpSp>
        <p:nvGrpSpPr>
          <p:cNvPr id="51" name="Google Shape;51;p17"/>
          <p:cNvGrpSpPr/>
          <p:nvPr/>
        </p:nvGrpSpPr>
        <p:grpSpPr>
          <a:xfrm>
            <a:off x="5986801" y="-23095"/>
            <a:ext cx="3529080" cy="1969255"/>
            <a:chOff x="5986801" y="-23095"/>
            <a:chExt cx="3529080" cy="1969255"/>
          </a:xfrm>
        </p:grpSpPr>
        <p:grpSp>
          <p:nvGrpSpPr>
            <p:cNvPr id="52" name="Google Shape;52;p17"/>
            <p:cNvGrpSpPr/>
            <p:nvPr/>
          </p:nvGrpSpPr>
          <p:grpSpPr>
            <a:xfrm>
              <a:off x="8590680" y="347040"/>
              <a:ext cx="925200" cy="1599120"/>
              <a:chOff x="8590680" y="347040"/>
              <a:chExt cx="925200" cy="1599120"/>
            </a:xfrm>
          </p:grpSpPr>
          <p:pic>
            <p:nvPicPr>
              <p:cNvPr id="53" name="Google Shape;53;p17"/>
              <p:cNvPicPr preferRelativeResize="0"/>
              <p:nvPr/>
            </p:nvPicPr>
            <p:blipFill rotWithShape="1">
              <a:blip r:embed="rId7">
                <a:alphaModFix/>
              </a:blip>
              <a:srcRect b="0" l="0" r="0" t="0"/>
              <a:stretch/>
            </p:blipFill>
            <p:spPr>
              <a:xfrm>
                <a:off x="8590680" y="1661040"/>
                <a:ext cx="285120" cy="285120"/>
              </a:xfrm>
              <a:prstGeom prst="rect">
                <a:avLst/>
              </a:prstGeom>
              <a:noFill/>
              <a:ln>
                <a:noFill/>
              </a:ln>
            </p:spPr>
          </p:pic>
          <p:pic>
            <p:nvPicPr>
              <p:cNvPr id="54" name="Google Shape;54;p17"/>
              <p:cNvPicPr preferRelativeResize="0"/>
              <p:nvPr/>
            </p:nvPicPr>
            <p:blipFill rotWithShape="1">
              <a:blip r:embed="rId8">
                <a:alphaModFix/>
              </a:blip>
              <a:srcRect b="0" l="0" r="0" t="0"/>
              <a:stretch/>
            </p:blipFill>
            <p:spPr>
              <a:xfrm>
                <a:off x="8590680" y="347040"/>
                <a:ext cx="925200" cy="957960"/>
              </a:xfrm>
              <a:prstGeom prst="rect">
                <a:avLst/>
              </a:prstGeom>
              <a:noFill/>
              <a:ln>
                <a:noFill/>
              </a:ln>
            </p:spPr>
          </p:pic>
        </p:grpSp>
        <p:pic>
          <p:nvPicPr>
            <p:cNvPr id="55" name="Google Shape;55;p17"/>
            <p:cNvPicPr preferRelativeResize="0"/>
            <p:nvPr/>
          </p:nvPicPr>
          <p:blipFill rotWithShape="1">
            <a:blip r:embed="rId9">
              <a:alphaModFix/>
            </a:blip>
            <a:srcRect b="0" l="0" r="0" t="0"/>
            <a:stretch/>
          </p:blipFill>
          <p:spPr>
            <a:xfrm rot="-2181599">
              <a:off x="6136560" y="18360"/>
              <a:ext cx="342720" cy="617760"/>
            </a:xfrm>
            <a:prstGeom prst="rect">
              <a:avLst/>
            </a:prstGeom>
            <a:noFill/>
            <a:ln>
              <a:noFill/>
            </a:ln>
          </p:spPr>
        </p:pic>
      </p:grpSp>
      <p:sp>
        <p:nvSpPr>
          <p:cNvPr id="56" name="Google Shape;56;p17"/>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3"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g2dd2c0317f3_3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0" name="Google Shape;60;g2dd2c0317f3_3_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61" name="Google Shape;61;g2dd2c0317f3_3_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37.png"/><Relationship Id="rId12" Type="http://schemas.openxmlformats.org/officeDocument/2006/relationships/image" Target="../media/image25.png"/><Relationship Id="rId9"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ph type="title"/>
          </p:nvPr>
        </p:nvSpPr>
        <p:spPr>
          <a:xfrm>
            <a:off x="791750" y="1326875"/>
            <a:ext cx="7310700" cy="1453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100000"/>
              <a:buFont typeface="Space Grotesk SemiBold"/>
              <a:buNone/>
            </a:pPr>
            <a:r>
              <a:t/>
            </a:r>
            <a:endParaRPr sz="4600">
              <a:solidFill>
                <a:schemeClr val="dk1"/>
              </a:solidFill>
              <a:latin typeface="Crete Round"/>
              <a:ea typeface="Crete Round"/>
              <a:cs typeface="Crete Round"/>
              <a:sym typeface="Crete Round"/>
            </a:endParaRPr>
          </a:p>
          <a:p>
            <a:pPr indent="0" lvl="0" marL="0" rtl="0" algn="ctr">
              <a:lnSpc>
                <a:spcPct val="100000"/>
              </a:lnSpc>
              <a:spcBef>
                <a:spcPts val="0"/>
              </a:spcBef>
              <a:spcAft>
                <a:spcPts val="0"/>
              </a:spcAft>
              <a:buClr>
                <a:schemeClr val="dk1"/>
              </a:buClr>
              <a:buSzPct val="100000"/>
              <a:buFont typeface="Space Grotesk SemiBold"/>
              <a:buNone/>
            </a:pPr>
            <a:r>
              <a:rPr lang="en" sz="4600">
                <a:solidFill>
                  <a:schemeClr val="dk1"/>
                </a:solidFill>
                <a:latin typeface="Crete Round"/>
                <a:ea typeface="Crete Round"/>
                <a:cs typeface="Crete Round"/>
                <a:sym typeface="Crete Round"/>
              </a:rPr>
              <a:t>Analyzing the Influence of Actor Names on Movie Posters</a:t>
            </a:r>
            <a:endParaRPr sz="4600">
              <a:solidFill>
                <a:schemeClr val="dk1"/>
              </a:solidFill>
              <a:latin typeface="Crete Round"/>
              <a:ea typeface="Crete Round"/>
              <a:cs typeface="Crete Round"/>
              <a:sym typeface="Crete Round"/>
            </a:endParaRPr>
          </a:p>
        </p:txBody>
      </p:sp>
      <p:sp>
        <p:nvSpPr>
          <p:cNvPr id="108" name="Google Shape;108;p1"/>
          <p:cNvSpPr txBox="1"/>
          <p:nvPr>
            <p:ph idx="1" type="subTitle"/>
          </p:nvPr>
        </p:nvSpPr>
        <p:spPr>
          <a:xfrm>
            <a:off x="1485250" y="3286075"/>
            <a:ext cx="6010500" cy="7053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chemeClr val="dk1"/>
              </a:buClr>
              <a:buSzPts val="455"/>
              <a:buFont typeface="Manrope"/>
              <a:buNone/>
            </a:pPr>
            <a:r>
              <a:rPr lang="en" sz="1200">
                <a:solidFill>
                  <a:schemeClr val="dk1"/>
                </a:solidFill>
                <a:latin typeface="Crete Round"/>
                <a:ea typeface="Crete Round"/>
                <a:cs typeface="Crete Round"/>
                <a:sym typeface="Crete Round"/>
              </a:rPr>
              <a:t>Arundhati</a:t>
            </a:r>
            <a:r>
              <a:rPr lang="en" sz="1200">
                <a:solidFill>
                  <a:schemeClr val="dk1"/>
                </a:solidFill>
                <a:latin typeface="Crete Round"/>
                <a:ea typeface="Crete Round"/>
                <a:cs typeface="Crete Round"/>
                <a:sym typeface="Crete Round"/>
              </a:rPr>
              <a:t> Kolahal, Shiv Nag, Shreya Lodha, Tharfeed Ahmed Unus, Yash Kothari</a:t>
            </a:r>
            <a:endParaRPr sz="1200">
              <a:solidFill>
                <a:schemeClr val="dk1"/>
              </a:solidFill>
              <a:latin typeface="Crete Round"/>
              <a:ea typeface="Crete Round"/>
              <a:cs typeface="Crete Round"/>
              <a:sym typeface="Crete Round"/>
            </a:endParaRPr>
          </a:p>
          <a:p>
            <a:pPr indent="0" lvl="0" marL="0" marR="0" rtl="0" algn="ctr">
              <a:lnSpc>
                <a:spcPct val="80000"/>
              </a:lnSpc>
              <a:spcBef>
                <a:spcPts val="0"/>
              </a:spcBef>
              <a:spcAft>
                <a:spcPts val="0"/>
              </a:spcAft>
              <a:buClr>
                <a:schemeClr val="dk1"/>
              </a:buClr>
              <a:buSzPts val="455"/>
              <a:buFont typeface="Manrope"/>
              <a:buNone/>
            </a:pPr>
            <a:r>
              <a:t/>
            </a:r>
            <a:endParaRPr sz="1200">
              <a:solidFill>
                <a:schemeClr val="dk1"/>
              </a:solidFill>
              <a:latin typeface="Crete Round"/>
              <a:ea typeface="Crete Round"/>
              <a:cs typeface="Crete Round"/>
              <a:sym typeface="Crete Round"/>
            </a:endParaRPr>
          </a:p>
          <a:p>
            <a:pPr indent="0" lvl="0" marL="0" marR="0" rtl="0" algn="ctr">
              <a:lnSpc>
                <a:spcPct val="80000"/>
              </a:lnSpc>
              <a:spcBef>
                <a:spcPts val="0"/>
              </a:spcBef>
              <a:spcAft>
                <a:spcPts val="0"/>
              </a:spcAft>
              <a:buClr>
                <a:schemeClr val="dk1"/>
              </a:buClr>
              <a:buSzPts val="455"/>
              <a:buFont typeface="Manrope"/>
              <a:buNone/>
            </a:pPr>
            <a:r>
              <a:rPr lang="en" sz="1200">
                <a:solidFill>
                  <a:schemeClr val="dk1"/>
                </a:solidFill>
                <a:latin typeface="Crete Round"/>
                <a:ea typeface="Crete Round"/>
                <a:cs typeface="Crete Round"/>
                <a:sym typeface="Crete Round"/>
              </a:rPr>
              <a:t>Group 13</a:t>
            </a:r>
            <a:endParaRPr sz="1200">
              <a:solidFill>
                <a:schemeClr val="dk1"/>
              </a:solidFill>
              <a:latin typeface="Crete Round"/>
              <a:ea typeface="Crete Round"/>
              <a:cs typeface="Crete Round"/>
              <a:sym typeface="Crete Round"/>
            </a:endParaRPr>
          </a:p>
        </p:txBody>
      </p:sp>
      <p:cxnSp>
        <p:nvCxnSpPr>
          <p:cNvPr id="109" name="Google Shape;109;p1"/>
          <p:cNvCxnSpPr/>
          <p:nvPr/>
        </p:nvCxnSpPr>
        <p:spPr>
          <a:xfrm>
            <a:off x="2931120" y="3155760"/>
            <a:ext cx="3281760" cy="36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6"/>
          <p:cNvSpPr txBox="1"/>
          <p:nvPr>
            <p:ph idx="4294967295" type="title"/>
          </p:nvPr>
        </p:nvSpPr>
        <p:spPr>
          <a:xfrm>
            <a:off x="1747955" y="116680"/>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lang="en" sz="5000">
                <a:solidFill>
                  <a:schemeClr val="dk1"/>
                </a:solidFill>
                <a:latin typeface="Space Grotesk SemiBold"/>
                <a:ea typeface="Space Grotesk SemiBold"/>
                <a:cs typeface="Space Grotesk SemiBold"/>
                <a:sym typeface="Space Grotesk SemiBold"/>
              </a:rPr>
              <a:t>Data Collection</a:t>
            </a:r>
            <a:endParaRPr b="0" i="0" sz="5000" u="none" cap="none" strike="noStrike">
              <a:solidFill>
                <a:schemeClr val="dk1"/>
              </a:solidFill>
              <a:latin typeface="Arial"/>
              <a:ea typeface="Arial"/>
              <a:cs typeface="Arial"/>
              <a:sym typeface="Arial"/>
            </a:endParaRPr>
          </a:p>
        </p:txBody>
      </p:sp>
      <p:sp>
        <p:nvSpPr>
          <p:cNvPr id="184" name="Google Shape;184;p6"/>
          <p:cNvSpPr txBox="1"/>
          <p:nvPr>
            <p:ph idx="4294967295" type="subTitle"/>
          </p:nvPr>
        </p:nvSpPr>
        <p:spPr>
          <a:xfrm>
            <a:off x="1138500" y="1437500"/>
            <a:ext cx="2311800" cy="35076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dk1"/>
              </a:buClr>
              <a:buSzPts val="1300"/>
              <a:buFont typeface="Crete Round"/>
              <a:buChar char="●"/>
            </a:pPr>
            <a:r>
              <a:rPr lang="en" sz="1300">
                <a:solidFill>
                  <a:schemeClr val="dk1"/>
                </a:solidFill>
                <a:latin typeface="Crete Round"/>
                <a:ea typeface="Crete Round"/>
                <a:cs typeface="Crete Round"/>
                <a:sym typeface="Crete Round"/>
              </a:rPr>
              <a:t>Randomized at the movie poster level using a confidential Qualtrics survey</a:t>
            </a:r>
            <a:endParaRPr sz="1300">
              <a:solidFill>
                <a:schemeClr val="dk1"/>
              </a:solidFill>
              <a:latin typeface="Crete Round"/>
              <a:ea typeface="Crete Round"/>
              <a:cs typeface="Crete Round"/>
              <a:sym typeface="Crete Round"/>
            </a:endParaRPr>
          </a:p>
          <a:p>
            <a:pPr indent="0" lvl="0" marL="457200" marR="0" rtl="0" algn="l">
              <a:lnSpc>
                <a:spcPct val="100000"/>
              </a:lnSpc>
              <a:spcBef>
                <a:spcPts val="0"/>
              </a:spcBef>
              <a:spcAft>
                <a:spcPts val="0"/>
              </a:spcAft>
              <a:buNone/>
            </a:pPr>
            <a:r>
              <a:t/>
            </a:r>
            <a:endParaRPr sz="1300">
              <a:solidFill>
                <a:schemeClr val="dk1"/>
              </a:solidFill>
              <a:latin typeface="Crete Round"/>
              <a:ea typeface="Crete Round"/>
              <a:cs typeface="Crete Round"/>
              <a:sym typeface="Crete Round"/>
            </a:endParaRPr>
          </a:p>
          <a:p>
            <a:pPr indent="-311150" lvl="0" marL="457200" marR="0" rtl="0" algn="l">
              <a:lnSpc>
                <a:spcPct val="100000"/>
              </a:lnSpc>
              <a:spcBef>
                <a:spcPts val="0"/>
              </a:spcBef>
              <a:spcAft>
                <a:spcPts val="0"/>
              </a:spcAft>
              <a:buClr>
                <a:schemeClr val="dk1"/>
              </a:buClr>
              <a:buSzPts val="1300"/>
              <a:buFont typeface="Crete Round"/>
              <a:buChar char="●"/>
            </a:pPr>
            <a:r>
              <a:rPr lang="en" sz="1300">
                <a:solidFill>
                  <a:schemeClr val="dk1"/>
                </a:solidFill>
                <a:latin typeface="Crete Round"/>
                <a:ea typeface="Crete Round"/>
                <a:cs typeface="Crete Round"/>
                <a:sym typeface="Crete Round"/>
              </a:rPr>
              <a:t>Each participant saw a unique mix of control (no actor names) and treatment (actor names added) posters</a:t>
            </a:r>
            <a:endParaRPr sz="1300">
              <a:solidFill>
                <a:schemeClr val="dk1"/>
              </a:solidFill>
              <a:latin typeface="Crete Round"/>
              <a:ea typeface="Crete Round"/>
              <a:cs typeface="Crete Round"/>
              <a:sym typeface="Crete Round"/>
            </a:endParaRPr>
          </a:p>
          <a:p>
            <a:pPr indent="0" lvl="0" marL="457200" marR="0" rtl="0" algn="l">
              <a:lnSpc>
                <a:spcPct val="100000"/>
              </a:lnSpc>
              <a:spcBef>
                <a:spcPts val="0"/>
              </a:spcBef>
              <a:spcAft>
                <a:spcPts val="0"/>
              </a:spcAft>
              <a:buNone/>
            </a:pPr>
            <a:r>
              <a:t/>
            </a:r>
            <a:endParaRPr sz="1300">
              <a:solidFill>
                <a:schemeClr val="dk1"/>
              </a:solidFill>
              <a:latin typeface="Crete Round"/>
              <a:ea typeface="Crete Round"/>
              <a:cs typeface="Crete Round"/>
              <a:sym typeface="Crete Round"/>
            </a:endParaRPr>
          </a:p>
          <a:p>
            <a:pPr indent="-311150" lvl="0" marL="457200" marR="0" rtl="0" algn="l">
              <a:lnSpc>
                <a:spcPct val="100000"/>
              </a:lnSpc>
              <a:spcBef>
                <a:spcPts val="0"/>
              </a:spcBef>
              <a:spcAft>
                <a:spcPts val="0"/>
              </a:spcAft>
              <a:buClr>
                <a:schemeClr val="dk1"/>
              </a:buClr>
              <a:buSzPts val="1300"/>
              <a:buFont typeface="Crete Round"/>
              <a:buChar char="●"/>
            </a:pPr>
            <a:r>
              <a:rPr lang="en" sz="1300">
                <a:solidFill>
                  <a:schemeClr val="dk1"/>
                </a:solidFill>
                <a:latin typeface="Crete Round"/>
                <a:ea typeface="Crete Round"/>
                <a:cs typeface="Crete Round"/>
                <a:sym typeface="Crete Round"/>
              </a:rPr>
              <a:t>Randomization prevented selection bias and prevented spillovers across participants</a:t>
            </a:r>
            <a:endParaRPr sz="1300">
              <a:solidFill>
                <a:schemeClr val="dk1"/>
              </a:solidFill>
              <a:latin typeface="Crete Round"/>
              <a:ea typeface="Crete Round"/>
              <a:cs typeface="Crete Round"/>
              <a:sym typeface="Crete Round"/>
            </a:endParaRPr>
          </a:p>
        </p:txBody>
      </p:sp>
      <p:cxnSp>
        <p:nvCxnSpPr>
          <p:cNvPr id="185" name="Google Shape;185;p6"/>
          <p:cNvCxnSpPr/>
          <p:nvPr/>
        </p:nvCxnSpPr>
        <p:spPr>
          <a:xfrm>
            <a:off x="1960510" y="1278280"/>
            <a:ext cx="5223000" cy="300"/>
          </a:xfrm>
          <a:prstGeom prst="straightConnector1">
            <a:avLst/>
          </a:prstGeom>
          <a:noFill/>
          <a:ln cap="flat" cmpd="sng" w="28575">
            <a:solidFill>
              <a:srgbClr val="59874A"/>
            </a:solidFill>
            <a:prstDash val="solid"/>
            <a:round/>
            <a:headEnd len="sm" w="sm" type="none"/>
            <a:tailEnd len="sm" w="sm" type="none"/>
          </a:ln>
        </p:spPr>
      </p:cxnSp>
      <p:pic>
        <p:nvPicPr>
          <p:cNvPr id="186" name="Google Shape;186;p6"/>
          <p:cNvPicPr preferRelativeResize="0"/>
          <p:nvPr/>
        </p:nvPicPr>
        <p:blipFill>
          <a:blip r:embed="rId3">
            <a:alphaModFix/>
          </a:blip>
          <a:stretch>
            <a:fillRect/>
          </a:stretch>
        </p:blipFill>
        <p:spPr>
          <a:xfrm>
            <a:off x="3653900" y="1437500"/>
            <a:ext cx="5105250" cy="355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g2dd1746cd17_0_16"/>
          <p:cNvSpPr txBox="1"/>
          <p:nvPr>
            <p:ph idx="4294967295" type="title"/>
          </p:nvPr>
        </p:nvSpPr>
        <p:spPr>
          <a:xfrm>
            <a:off x="1467000" y="2400480"/>
            <a:ext cx="6219300" cy="7902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lang="en" sz="4000">
                <a:solidFill>
                  <a:schemeClr val="dk1"/>
                </a:solidFill>
                <a:latin typeface="Space Grotesk SemiBold"/>
                <a:ea typeface="Space Grotesk SemiBold"/>
                <a:cs typeface="Space Grotesk SemiBold"/>
                <a:sym typeface="Space Grotesk SemiBold"/>
              </a:rPr>
              <a:t>Analysis &amp; Results</a:t>
            </a:r>
            <a:endParaRPr b="0" i="0" sz="4000" u="none" cap="none" strike="noStrike">
              <a:solidFill>
                <a:schemeClr val="dk1"/>
              </a:solidFill>
              <a:latin typeface="Arial"/>
              <a:ea typeface="Arial"/>
              <a:cs typeface="Arial"/>
              <a:sym typeface="Arial"/>
            </a:endParaRPr>
          </a:p>
        </p:txBody>
      </p:sp>
      <p:sp>
        <p:nvSpPr>
          <p:cNvPr id="192" name="Google Shape;192;g2dd1746cd17_0_16"/>
          <p:cNvSpPr txBox="1"/>
          <p:nvPr>
            <p:ph idx="4294967295" type="title"/>
          </p:nvPr>
        </p:nvSpPr>
        <p:spPr>
          <a:xfrm>
            <a:off x="3795833" y="1053190"/>
            <a:ext cx="1552200" cy="9141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b="0" i="0" lang="en" sz="6000" u="none" cap="none" strike="noStrike">
                <a:solidFill>
                  <a:schemeClr val="dk1"/>
                </a:solidFill>
                <a:latin typeface="Space Grotesk SemiBold"/>
                <a:ea typeface="Space Grotesk SemiBold"/>
                <a:cs typeface="Space Grotesk SemiBold"/>
                <a:sym typeface="Space Grotesk SemiBold"/>
              </a:rPr>
              <a:t>0</a:t>
            </a:r>
            <a:r>
              <a:rPr lang="en" sz="6000">
                <a:solidFill>
                  <a:schemeClr val="dk1"/>
                </a:solidFill>
                <a:latin typeface="Space Grotesk SemiBold"/>
                <a:ea typeface="Space Grotesk SemiBold"/>
                <a:cs typeface="Space Grotesk SemiBold"/>
                <a:sym typeface="Space Grotesk SemiBold"/>
              </a:rPr>
              <a:t>3</a:t>
            </a:r>
            <a:endParaRPr b="0" i="0" sz="6000" u="none" cap="none" strike="noStrike">
              <a:solidFill>
                <a:schemeClr val="dk1"/>
              </a:solidFill>
              <a:latin typeface="Arial"/>
              <a:ea typeface="Arial"/>
              <a:cs typeface="Arial"/>
              <a:sym typeface="Arial"/>
            </a:endParaRPr>
          </a:p>
        </p:txBody>
      </p:sp>
      <p:cxnSp>
        <p:nvCxnSpPr>
          <p:cNvPr id="193" name="Google Shape;193;g2dd1746cd17_0_16"/>
          <p:cNvCxnSpPr/>
          <p:nvPr/>
        </p:nvCxnSpPr>
        <p:spPr>
          <a:xfrm>
            <a:off x="4088870" y="1927265"/>
            <a:ext cx="975600" cy="300"/>
          </a:xfrm>
          <a:prstGeom prst="straightConnector1">
            <a:avLst/>
          </a:prstGeom>
          <a:noFill/>
          <a:ln cap="flat" cmpd="sng" w="28575">
            <a:solidFill>
              <a:srgbClr val="59874A"/>
            </a:solidFill>
            <a:prstDash val="solid"/>
            <a:round/>
            <a:headEnd len="sm" w="sm" type="none"/>
            <a:tailEnd len="sm" w="sm" type="none"/>
          </a:ln>
        </p:spPr>
      </p:cxnSp>
      <p:cxnSp>
        <p:nvCxnSpPr>
          <p:cNvPr id="194" name="Google Shape;194;g2dd1746cd17_0_16"/>
          <p:cNvCxnSpPr/>
          <p:nvPr/>
        </p:nvCxnSpPr>
        <p:spPr>
          <a:xfrm>
            <a:off x="2859840" y="3188520"/>
            <a:ext cx="34242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4294967295" type="title"/>
          </p:nvPr>
        </p:nvSpPr>
        <p:spPr>
          <a:xfrm>
            <a:off x="1747980" y="270805"/>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b="0" i="0" lang="en" sz="5000" u="none" cap="none" strike="noStrike">
                <a:solidFill>
                  <a:schemeClr val="dk1"/>
                </a:solidFill>
                <a:latin typeface="Space Grotesk SemiBold"/>
                <a:ea typeface="Space Grotesk SemiBold"/>
                <a:cs typeface="Space Grotesk SemiBold"/>
                <a:sym typeface="Space Grotesk SemiBold"/>
              </a:rPr>
              <a:t>Statistical </a:t>
            </a:r>
            <a:r>
              <a:rPr lang="en" sz="5000">
                <a:solidFill>
                  <a:schemeClr val="dk1"/>
                </a:solidFill>
                <a:latin typeface="Space Grotesk SemiBold"/>
                <a:ea typeface="Space Grotesk SemiBold"/>
                <a:cs typeface="Space Grotesk SemiBold"/>
                <a:sym typeface="Space Grotesk SemiBold"/>
              </a:rPr>
              <a:t>Power</a:t>
            </a:r>
            <a:endParaRPr b="0" i="0" sz="5000" u="none" cap="none" strike="noStrike">
              <a:solidFill>
                <a:schemeClr val="dk1"/>
              </a:solidFill>
              <a:latin typeface="Arial"/>
              <a:ea typeface="Arial"/>
              <a:cs typeface="Arial"/>
              <a:sym typeface="Arial"/>
            </a:endParaRPr>
          </a:p>
        </p:txBody>
      </p:sp>
      <p:cxnSp>
        <p:nvCxnSpPr>
          <p:cNvPr id="200" name="Google Shape;200;p8"/>
          <p:cNvCxnSpPr/>
          <p:nvPr/>
        </p:nvCxnSpPr>
        <p:spPr>
          <a:xfrm>
            <a:off x="1883485" y="1391455"/>
            <a:ext cx="5223000" cy="300"/>
          </a:xfrm>
          <a:prstGeom prst="straightConnector1">
            <a:avLst/>
          </a:prstGeom>
          <a:noFill/>
          <a:ln cap="flat" cmpd="sng" w="28575">
            <a:solidFill>
              <a:srgbClr val="59874A"/>
            </a:solidFill>
            <a:prstDash val="solid"/>
            <a:round/>
            <a:headEnd len="sm" w="sm" type="none"/>
            <a:tailEnd len="sm" w="sm" type="none"/>
          </a:ln>
        </p:spPr>
      </p:cxnSp>
      <p:graphicFrame>
        <p:nvGraphicFramePr>
          <p:cNvPr id="201" name="Google Shape;201;p8"/>
          <p:cNvGraphicFramePr/>
          <p:nvPr/>
        </p:nvGraphicFramePr>
        <p:xfrm>
          <a:off x="1637850" y="1789850"/>
          <a:ext cx="3000000" cy="3000000"/>
        </p:xfrm>
        <a:graphic>
          <a:graphicData uri="http://schemas.openxmlformats.org/drawingml/2006/table">
            <a:tbl>
              <a:tblPr>
                <a:noFill/>
                <a:tableStyleId>{BD0A0B69-AB00-4344-A736-C3497D5544BD}</a:tableStyleId>
              </a:tblPr>
              <a:tblGrid>
                <a:gridCol w="2840550"/>
                <a:gridCol w="1436850"/>
                <a:gridCol w="1480825"/>
              </a:tblGrid>
              <a:tr h="428800">
                <a:tc>
                  <a:txBody>
                    <a:bodyPr/>
                    <a:lstStyle/>
                    <a:p>
                      <a:pPr indent="0" lvl="0" marL="0" rtl="0" algn="ctr">
                        <a:spcBef>
                          <a:spcPts val="0"/>
                        </a:spcBef>
                        <a:spcAft>
                          <a:spcPts val="600"/>
                        </a:spcAft>
                        <a:buNone/>
                      </a:pPr>
                      <a:r>
                        <a:rPr b="1" lang="en">
                          <a:latin typeface="Josefin Sans"/>
                          <a:ea typeface="Josefin Sans"/>
                          <a:cs typeface="Josefin Sans"/>
                          <a:sym typeface="Josefin Sans"/>
                        </a:rPr>
                        <a:t>Experimental Level</a:t>
                      </a:r>
                      <a:endParaRPr b="1">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b="1" lang="en">
                          <a:latin typeface="Josefin Sans"/>
                          <a:ea typeface="Josefin Sans"/>
                          <a:cs typeface="Josefin Sans"/>
                          <a:sym typeface="Josefin Sans"/>
                        </a:rPr>
                        <a:t>n_obs Needed</a:t>
                      </a:r>
                      <a:endParaRPr b="1">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b="1" lang="en">
                          <a:latin typeface="Josefin Sans"/>
                          <a:ea typeface="Josefin Sans"/>
                          <a:cs typeface="Josefin Sans"/>
                          <a:sym typeface="Josefin Sans"/>
                        </a:rPr>
                        <a:t>n_obs Received</a:t>
                      </a:r>
                      <a:endParaRPr b="1">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28800">
                <a:tc>
                  <a:txBody>
                    <a:bodyPr/>
                    <a:lstStyle/>
                    <a:p>
                      <a:pPr indent="0" lvl="0" marL="0" rtl="0" algn="ctr">
                        <a:spcBef>
                          <a:spcPts val="0"/>
                        </a:spcBef>
                        <a:spcAft>
                          <a:spcPts val="600"/>
                        </a:spcAft>
                        <a:buNone/>
                      </a:pPr>
                      <a:r>
                        <a:rPr lang="en">
                          <a:latin typeface="Josefin Sans"/>
                          <a:ea typeface="Josefin Sans"/>
                          <a:cs typeface="Josefin Sans"/>
                          <a:sym typeface="Josefin Sans"/>
                        </a:rPr>
                        <a:t>Overall </a:t>
                      </a:r>
                      <a:r>
                        <a:rPr lang="en">
                          <a:latin typeface="Josefin Sans"/>
                          <a:ea typeface="Josefin Sans"/>
                          <a:cs typeface="Josefin Sans"/>
                          <a:sym typeface="Josefin Sans"/>
                        </a:rPr>
                        <a:t>Experiment</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lang="en">
                          <a:latin typeface="Josefin Sans"/>
                          <a:ea typeface="Josefin Sans"/>
                          <a:cs typeface="Josefin Sans"/>
                          <a:sym typeface="Josefin Sans"/>
                        </a:rPr>
                        <a:t>638</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b="1" lang="en" u="sng">
                          <a:latin typeface="Josefin Sans"/>
                          <a:ea typeface="Josefin Sans"/>
                          <a:cs typeface="Josefin Sans"/>
                          <a:sym typeface="Josefin Sans"/>
                        </a:rPr>
                        <a:t>835</a:t>
                      </a:r>
                      <a:endParaRPr b="1" u="sng">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28800">
                <a:tc>
                  <a:txBody>
                    <a:bodyPr/>
                    <a:lstStyle/>
                    <a:p>
                      <a:pPr indent="0" lvl="0" marL="0" rtl="0" algn="ctr">
                        <a:spcBef>
                          <a:spcPts val="0"/>
                        </a:spcBef>
                        <a:spcAft>
                          <a:spcPts val="600"/>
                        </a:spcAft>
                        <a:buNone/>
                      </a:pPr>
                      <a:r>
                        <a:rPr lang="en">
                          <a:latin typeface="Josefin Sans"/>
                          <a:ea typeface="Josefin Sans"/>
                          <a:cs typeface="Josefin Sans"/>
                          <a:sym typeface="Josefin Sans"/>
                        </a:rPr>
                        <a:t>Total per Group</a:t>
                      </a:r>
                      <a:br>
                        <a:rPr lang="en">
                          <a:latin typeface="Josefin Sans"/>
                          <a:ea typeface="Josefin Sans"/>
                          <a:cs typeface="Josefin Sans"/>
                          <a:sym typeface="Josefin Sans"/>
                        </a:rPr>
                      </a:br>
                      <a:r>
                        <a:rPr lang="en">
                          <a:latin typeface="Josefin Sans"/>
                          <a:ea typeface="Josefin Sans"/>
                          <a:cs typeface="Josefin Sans"/>
                          <a:sym typeface="Josefin Sans"/>
                        </a:rPr>
                        <a:t>(Treatment &amp; Control)</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lang="en">
                          <a:latin typeface="Josefin Sans"/>
                          <a:ea typeface="Josefin Sans"/>
                          <a:cs typeface="Josefin Sans"/>
                          <a:sym typeface="Josefin Sans"/>
                        </a:rPr>
                        <a:t>319</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lang="en">
                          <a:latin typeface="Josefin Sans"/>
                          <a:ea typeface="Josefin Sans"/>
                          <a:cs typeface="Josefin Sans"/>
                          <a:sym typeface="Josefin Sans"/>
                        </a:rPr>
                        <a:t>417</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28800">
                <a:tc>
                  <a:txBody>
                    <a:bodyPr/>
                    <a:lstStyle/>
                    <a:p>
                      <a:pPr indent="0" lvl="0" marL="0" rtl="0" algn="ctr">
                        <a:spcBef>
                          <a:spcPts val="0"/>
                        </a:spcBef>
                        <a:spcAft>
                          <a:spcPts val="600"/>
                        </a:spcAft>
                        <a:buNone/>
                      </a:pPr>
                      <a:r>
                        <a:rPr lang="en">
                          <a:latin typeface="Josefin Sans"/>
                          <a:ea typeface="Josefin Sans"/>
                          <a:cs typeface="Josefin Sans"/>
                          <a:sym typeface="Josefin Sans"/>
                        </a:rPr>
                        <a:t>Total per Poster per Group</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lang="en">
                          <a:latin typeface="Josefin Sans"/>
                          <a:ea typeface="Josefin Sans"/>
                          <a:cs typeface="Josefin Sans"/>
                          <a:sym typeface="Josefin Sans"/>
                        </a:rPr>
                        <a:t>64</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lang="en">
                          <a:latin typeface="Josefin Sans"/>
                          <a:ea typeface="Josefin Sans"/>
                          <a:cs typeface="Josefin Sans"/>
                          <a:sym typeface="Josefin Sans"/>
                        </a:rPr>
                        <a:t>83</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28800">
                <a:tc>
                  <a:txBody>
                    <a:bodyPr/>
                    <a:lstStyle/>
                    <a:p>
                      <a:pPr indent="0" lvl="0" marL="0" rtl="0" algn="ctr">
                        <a:spcBef>
                          <a:spcPts val="0"/>
                        </a:spcBef>
                        <a:spcAft>
                          <a:spcPts val="600"/>
                        </a:spcAft>
                        <a:buNone/>
                      </a:pPr>
                      <a:r>
                        <a:rPr lang="en">
                          <a:latin typeface="Josefin Sans"/>
                          <a:ea typeface="Josefin Sans"/>
                          <a:cs typeface="Josefin Sans"/>
                          <a:sym typeface="Josefin Sans"/>
                        </a:rPr>
                        <a:t>Number of Respondents</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lang="en">
                          <a:latin typeface="Josefin Sans"/>
                          <a:ea typeface="Josefin Sans"/>
                          <a:cs typeface="Josefin Sans"/>
                          <a:sym typeface="Josefin Sans"/>
                        </a:rPr>
                        <a:t>128</a:t>
                      </a:r>
                      <a:endParaRPr>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600"/>
                        </a:spcAft>
                        <a:buNone/>
                      </a:pPr>
                      <a:r>
                        <a:rPr b="1" lang="en" u="sng">
                          <a:latin typeface="Josefin Sans"/>
                          <a:ea typeface="Josefin Sans"/>
                          <a:cs typeface="Josefin Sans"/>
                          <a:sym typeface="Josefin Sans"/>
                        </a:rPr>
                        <a:t>167</a:t>
                      </a:r>
                      <a:endParaRPr b="1" u="sng">
                        <a:latin typeface="Josefin Sans"/>
                        <a:ea typeface="Josefin Sans"/>
                        <a:cs typeface="Josefin Sans"/>
                        <a:sym typeface="Josefin Sans"/>
                      </a:endParaRPr>
                    </a:p>
                  </a:txBody>
                  <a:tcPr marT="63500" marB="63500" marR="63500" marL="635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txBox="1"/>
          <p:nvPr>
            <p:ph idx="4294967295" type="title"/>
          </p:nvPr>
        </p:nvSpPr>
        <p:spPr>
          <a:xfrm>
            <a:off x="1747980" y="251530"/>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lang="en" sz="5000">
                <a:solidFill>
                  <a:schemeClr val="dk1"/>
                </a:solidFill>
                <a:latin typeface="Space Grotesk SemiBold"/>
                <a:ea typeface="Space Grotesk SemiBold"/>
                <a:cs typeface="Space Grotesk SemiBold"/>
                <a:sym typeface="Space Grotesk SemiBold"/>
              </a:rPr>
              <a:t>Proportions Test</a:t>
            </a:r>
            <a:endParaRPr b="0" i="0" sz="5000" u="none" cap="none" strike="noStrike">
              <a:solidFill>
                <a:schemeClr val="dk1"/>
              </a:solidFill>
              <a:latin typeface="Arial"/>
              <a:ea typeface="Arial"/>
              <a:cs typeface="Arial"/>
              <a:sym typeface="Arial"/>
            </a:endParaRPr>
          </a:p>
        </p:txBody>
      </p:sp>
      <p:sp>
        <p:nvSpPr>
          <p:cNvPr id="207" name="Google Shape;207;p9"/>
          <p:cNvSpPr txBox="1"/>
          <p:nvPr>
            <p:ph idx="4294967295" type="subTitle"/>
          </p:nvPr>
        </p:nvSpPr>
        <p:spPr>
          <a:xfrm>
            <a:off x="1196300" y="1448675"/>
            <a:ext cx="6935100" cy="185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Goal: Confirm balance between treatment and control groups</a:t>
            </a:r>
            <a:endParaRPr sz="1400">
              <a:solidFill>
                <a:schemeClr val="dk1"/>
              </a:solidFill>
              <a:latin typeface="Josefin Sans"/>
              <a:ea typeface="Josefin Sans"/>
              <a:cs typeface="Josefin Sans"/>
              <a:sym typeface="Josefin Sans"/>
            </a:endParaRPr>
          </a:p>
          <a:p>
            <a:pPr indent="0" lvl="0" marL="457200" rtl="0" algn="l">
              <a:spcBef>
                <a:spcPts val="0"/>
              </a:spcBef>
              <a:spcAft>
                <a:spcPts val="0"/>
              </a:spcAft>
              <a:buNone/>
            </a:pPr>
            <a:r>
              <a:t/>
            </a:r>
            <a:endParaRPr sz="1400">
              <a:solidFill>
                <a:schemeClr val="dk1"/>
              </a:solidFill>
              <a:latin typeface="Josefin Sans"/>
              <a:ea typeface="Josefin Sans"/>
              <a:cs typeface="Josefin Sans"/>
              <a:sym typeface="Josefin Sans"/>
            </a:endParaRPr>
          </a:p>
          <a:p>
            <a:pPr indent="-317500" lvl="0" marL="457200" rtl="0" algn="l">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Tested key covariates (gender, age, social media habits); all p-values &gt; 0.05 (lowest = 0.19), therefore we fail to reject H</a:t>
            </a:r>
            <a:r>
              <a:rPr baseline="-25000" lang="en" sz="1400">
                <a:solidFill>
                  <a:schemeClr val="dk1"/>
                </a:solidFill>
                <a:latin typeface="Josefin Sans"/>
                <a:ea typeface="Josefin Sans"/>
                <a:cs typeface="Josefin Sans"/>
                <a:sym typeface="Josefin Sans"/>
              </a:rPr>
              <a:t>0</a:t>
            </a:r>
            <a:endParaRPr baseline="-25000" sz="1400">
              <a:solidFill>
                <a:schemeClr val="dk1"/>
              </a:solidFill>
              <a:latin typeface="Josefin Sans"/>
              <a:ea typeface="Josefin Sans"/>
              <a:cs typeface="Josefin Sans"/>
              <a:sym typeface="Josefin Sans"/>
            </a:endParaRPr>
          </a:p>
          <a:p>
            <a:pPr indent="0" lvl="0" marL="457200" rtl="0" algn="l">
              <a:spcBef>
                <a:spcPts val="0"/>
              </a:spcBef>
              <a:spcAft>
                <a:spcPts val="0"/>
              </a:spcAft>
              <a:buNone/>
            </a:pPr>
            <a:r>
              <a:t/>
            </a:r>
            <a:endParaRPr sz="1400">
              <a:solidFill>
                <a:schemeClr val="dk1"/>
              </a:solidFill>
              <a:latin typeface="Josefin Sans"/>
              <a:ea typeface="Josefin Sans"/>
              <a:cs typeface="Josefin Sans"/>
              <a:sym typeface="Josefin Sans"/>
            </a:endParaRPr>
          </a:p>
          <a:p>
            <a:pPr indent="-317500" lvl="0" marL="457200" rtl="0" algn="l">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Results: groups were well-balanced, ensuring outcome differences are due to treatment, not pre-existing factors</a:t>
            </a:r>
            <a:endParaRPr sz="1400">
              <a:solidFill>
                <a:schemeClr val="dk1"/>
              </a:solidFill>
              <a:latin typeface="Josefin Sans"/>
              <a:ea typeface="Josefin Sans"/>
              <a:cs typeface="Josefin Sans"/>
              <a:sym typeface="Josefin Sans"/>
            </a:endParaRPr>
          </a:p>
          <a:p>
            <a:pPr indent="0" lvl="0" marL="0" marR="0" rtl="0" algn="l">
              <a:lnSpc>
                <a:spcPct val="100000"/>
              </a:lnSpc>
              <a:spcBef>
                <a:spcPts val="0"/>
              </a:spcBef>
              <a:spcAft>
                <a:spcPts val="0"/>
              </a:spcAft>
              <a:buNone/>
            </a:pPr>
            <a:r>
              <a:t/>
            </a:r>
            <a:endParaRPr sz="1400">
              <a:solidFill>
                <a:schemeClr val="dk1"/>
              </a:solidFill>
              <a:latin typeface="Josefin Sans"/>
              <a:ea typeface="Josefin Sans"/>
              <a:cs typeface="Josefin Sans"/>
              <a:sym typeface="Josefin Sans"/>
            </a:endParaRPr>
          </a:p>
        </p:txBody>
      </p:sp>
      <p:cxnSp>
        <p:nvCxnSpPr>
          <p:cNvPr id="208" name="Google Shape;208;p9"/>
          <p:cNvCxnSpPr/>
          <p:nvPr/>
        </p:nvCxnSpPr>
        <p:spPr>
          <a:xfrm>
            <a:off x="1960560" y="1352955"/>
            <a:ext cx="5223000" cy="300"/>
          </a:xfrm>
          <a:prstGeom prst="straightConnector1">
            <a:avLst/>
          </a:prstGeom>
          <a:noFill/>
          <a:ln cap="flat" cmpd="sng" w="28575">
            <a:solidFill>
              <a:srgbClr val="59874A"/>
            </a:solidFill>
            <a:prstDash val="solid"/>
            <a:round/>
            <a:headEnd len="sm" w="sm" type="none"/>
            <a:tailEnd len="sm" w="sm" type="none"/>
          </a:ln>
        </p:spPr>
      </p:cxnSp>
      <p:pic>
        <p:nvPicPr>
          <p:cNvPr id="209" name="Google Shape;209;p9"/>
          <p:cNvPicPr preferRelativeResize="0"/>
          <p:nvPr/>
        </p:nvPicPr>
        <p:blipFill>
          <a:blip r:embed="rId3">
            <a:alphaModFix/>
          </a:blip>
          <a:stretch>
            <a:fillRect/>
          </a:stretch>
        </p:blipFill>
        <p:spPr>
          <a:xfrm>
            <a:off x="2092100" y="3228875"/>
            <a:ext cx="4536325" cy="1698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dd2c0317f3_3_132"/>
          <p:cNvSpPr txBox="1"/>
          <p:nvPr>
            <p:ph idx="4294967295" type="title"/>
          </p:nvPr>
        </p:nvSpPr>
        <p:spPr>
          <a:xfrm>
            <a:off x="1747980" y="251530"/>
            <a:ext cx="5648100" cy="1161600"/>
          </a:xfrm>
          <a:prstGeom prst="rect">
            <a:avLst/>
          </a:prstGeom>
          <a:noFill/>
          <a:ln>
            <a:noFill/>
          </a:ln>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lang="en" sz="5000">
                <a:solidFill>
                  <a:schemeClr val="dk1"/>
                </a:solidFill>
                <a:latin typeface="Space Grotesk SemiBold"/>
                <a:ea typeface="Space Grotesk SemiBold"/>
                <a:cs typeface="Space Grotesk SemiBold"/>
                <a:sym typeface="Space Grotesk SemiBold"/>
              </a:rPr>
              <a:t>Significant Difference Check</a:t>
            </a:r>
            <a:endParaRPr b="0" i="0" sz="5000" u="none" cap="none" strike="noStrike">
              <a:solidFill>
                <a:schemeClr val="dk1"/>
              </a:solidFill>
              <a:latin typeface="Arial"/>
              <a:ea typeface="Arial"/>
              <a:cs typeface="Arial"/>
              <a:sym typeface="Arial"/>
            </a:endParaRPr>
          </a:p>
        </p:txBody>
      </p:sp>
      <p:sp>
        <p:nvSpPr>
          <p:cNvPr id="215" name="Google Shape;215;g2dd2c0317f3_3_132"/>
          <p:cNvSpPr txBox="1"/>
          <p:nvPr>
            <p:ph idx="4294967295" type="subTitle"/>
          </p:nvPr>
        </p:nvSpPr>
        <p:spPr>
          <a:xfrm>
            <a:off x="1032525" y="1626850"/>
            <a:ext cx="7291500" cy="1584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Conducted a two-sample t-test to measure the effect of actor names on perceived scariness and watch likelihood</a:t>
            </a:r>
            <a:endParaRPr sz="1400">
              <a:solidFill>
                <a:schemeClr val="dk1"/>
              </a:solidFill>
              <a:latin typeface="Josefin Sans"/>
              <a:ea typeface="Josefin Sans"/>
              <a:cs typeface="Josefin Sans"/>
              <a:sym typeface="Josefin Sans"/>
            </a:endParaRPr>
          </a:p>
          <a:p>
            <a:pPr indent="0" lvl="0" marL="457200" rtl="0" algn="l">
              <a:spcBef>
                <a:spcPts val="0"/>
              </a:spcBef>
              <a:spcAft>
                <a:spcPts val="0"/>
              </a:spcAft>
              <a:buNone/>
            </a:pPr>
            <a:r>
              <a:t/>
            </a:r>
            <a:endParaRPr sz="1400">
              <a:solidFill>
                <a:schemeClr val="dk1"/>
              </a:solidFill>
              <a:latin typeface="Josefin Sans"/>
              <a:ea typeface="Josefin Sans"/>
              <a:cs typeface="Josefin Sans"/>
              <a:sym typeface="Josefin Sans"/>
            </a:endParaRPr>
          </a:p>
          <a:p>
            <a:pPr indent="-317500" lvl="0" marL="457200" rtl="0" algn="l">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Results showed minimal difference, with high p-values</a:t>
            </a:r>
            <a:endParaRPr sz="1400">
              <a:solidFill>
                <a:schemeClr val="dk1"/>
              </a:solidFill>
              <a:latin typeface="Josefin Sans"/>
              <a:ea typeface="Josefin Sans"/>
              <a:cs typeface="Josefin Sans"/>
              <a:sym typeface="Josefin Sans"/>
            </a:endParaRPr>
          </a:p>
          <a:p>
            <a:pPr indent="0" lvl="0" marL="457200" rtl="0" algn="l">
              <a:spcBef>
                <a:spcPts val="0"/>
              </a:spcBef>
              <a:spcAft>
                <a:spcPts val="0"/>
              </a:spcAft>
              <a:buNone/>
            </a:pPr>
            <a:r>
              <a:t/>
            </a:r>
            <a:endParaRPr sz="1400">
              <a:solidFill>
                <a:schemeClr val="dk1"/>
              </a:solidFill>
              <a:latin typeface="Josefin Sans"/>
              <a:ea typeface="Josefin Sans"/>
              <a:cs typeface="Josefin Sans"/>
              <a:sym typeface="Josefin Sans"/>
            </a:endParaRPr>
          </a:p>
          <a:p>
            <a:pPr indent="-317500" lvl="0" marL="457200" rtl="0" algn="l">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Failed to reject H</a:t>
            </a:r>
            <a:r>
              <a:rPr baseline="-25000" lang="en" sz="1400">
                <a:solidFill>
                  <a:schemeClr val="dk1"/>
                </a:solidFill>
                <a:latin typeface="Josefin Sans"/>
                <a:ea typeface="Josefin Sans"/>
                <a:cs typeface="Josefin Sans"/>
                <a:sym typeface="Josefin Sans"/>
              </a:rPr>
              <a:t>0</a:t>
            </a:r>
            <a:r>
              <a:rPr lang="en" sz="1400">
                <a:solidFill>
                  <a:schemeClr val="dk1"/>
                </a:solidFill>
                <a:latin typeface="Josefin Sans"/>
                <a:ea typeface="Josefin Sans"/>
                <a:cs typeface="Josefin Sans"/>
                <a:sym typeface="Josefin Sans"/>
              </a:rPr>
              <a:t>, indicating no significant impact of actor names on perception</a:t>
            </a:r>
            <a:endParaRPr sz="1400">
              <a:solidFill>
                <a:schemeClr val="dk1"/>
              </a:solidFill>
              <a:latin typeface="Josefin Sans"/>
              <a:ea typeface="Josefin Sans"/>
              <a:cs typeface="Josefin Sans"/>
              <a:sym typeface="Josefin Sans"/>
            </a:endParaRPr>
          </a:p>
          <a:p>
            <a:pPr indent="0" lvl="0" marL="0" marR="0" rtl="0" algn="l">
              <a:lnSpc>
                <a:spcPct val="100000"/>
              </a:lnSpc>
              <a:spcBef>
                <a:spcPts val="0"/>
              </a:spcBef>
              <a:spcAft>
                <a:spcPts val="0"/>
              </a:spcAft>
              <a:buNone/>
            </a:pPr>
            <a:r>
              <a:t/>
            </a:r>
            <a:endParaRPr sz="1400">
              <a:solidFill>
                <a:schemeClr val="dk1"/>
              </a:solidFill>
              <a:latin typeface="Josefin Sans"/>
              <a:ea typeface="Josefin Sans"/>
              <a:cs typeface="Josefin Sans"/>
              <a:sym typeface="Josefin Sans"/>
            </a:endParaRPr>
          </a:p>
        </p:txBody>
      </p:sp>
      <p:cxnSp>
        <p:nvCxnSpPr>
          <p:cNvPr id="216" name="Google Shape;216;g2dd2c0317f3_3_132"/>
          <p:cNvCxnSpPr/>
          <p:nvPr/>
        </p:nvCxnSpPr>
        <p:spPr>
          <a:xfrm>
            <a:off x="1960535" y="1538068"/>
            <a:ext cx="5223000" cy="300"/>
          </a:xfrm>
          <a:prstGeom prst="straightConnector1">
            <a:avLst/>
          </a:prstGeom>
          <a:noFill/>
          <a:ln cap="flat" cmpd="sng" w="28575">
            <a:solidFill>
              <a:srgbClr val="59874A"/>
            </a:solidFill>
            <a:prstDash val="solid"/>
            <a:round/>
            <a:headEnd len="sm" w="sm" type="none"/>
            <a:tailEnd len="sm" w="sm" type="none"/>
          </a:ln>
        </p:spPr>
      </p:cxnSp>
      <p:graphicFrame>
        <p:nvGraphicFramePr>
          <p:cNvPr id="217" name="Google Shape;217;g2dd2c0317f3_3_132"/>
          <p:cNvGraphicFramePr/>
          <p:nvPr/>
        </p:nvGraphicFramePr>
        <p:xfrm>
          <a:off x="1143025" y="3343125"/>
          <a:ext cx="3000000" cy="3000000"/>
        </p:xfrm>
        <a:graphic>
          <a:graphicData uri="http://schemas.openxmlformats.org/drawingml/2006/table">
            <a:tbl>
              <a:tblPr>
                <a:noFill/>
                <a:tableStyleId>{A6591589-6EAE-4853-948A-DDB7F9AB46ED}</a:tableStyleId>
              </a:tblPr>
              <a:tblGrid>
                <a:gridCol w="2286000"/>
                <a:gridCol w="2286000"/>
                <a:gridCol w="2286000"/>
              </a:tblGrid>
              <a:tr h="12700">
                <a:tc>
                  <a:txBody>
                    <a:bodyPr/>
                    <a:lstStyle/>
                    <a:p>
                      <a:pPr indent="0" lvl="0" marL="0" rtl="0" algn="ctr">
                        <a:spcBef>
                          <a:spcPts val="0"/>
                        </a:spcBef>
                        <a:spcAft>
                          <a:spcPts val="0"/>
                        </a:spcAft>
                        <a:buNone/>
                      </a:pPr>
                      <a:r>
                        <a:rPr b="1" lang="en">
                          <a:latin typeface="Josefin Sans"/>
                          <a:ea typeface="Josefin Sans"/>
                          <a:cs typeface="Josefin Sans"/>
                          <a:sym typeface="Josefin Sans"/>
                        </a:rPr>
                        <a:t>Outcome</a:t>
                      </a:r>
                      <a:endParaRPr b="1">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Josefin Sans"/>
                          <a:ea typeface="Josefin Sans"/>
                          <a:cs typeface="Josefin Sans"/>
                          <a:sym typeface="Josefin Sans"/>
                        </a:rPr>
                        <a:t>t-Stat</a:t>
                      </a:r>
                      <a:endParaRPr b="1">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Josefin Sans"/>
                          <a:ea typeface="Josefin Sans"/>
                          <a:cs typeface="Josefin Sans"/>
                          <a:sym typeface="Josefin Sans"/>
                        </a:rPr>
                        <a:t>p-value</a:t>
                      </a:r>
                      <a:endParaRPr b="1">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a:latin typeface="Josefin Sans"/>
                          <a:ea typeface="Josefin Sans"/>
                          <a:cs typeface="Josefin Sans"/>
                          <a:sym typeface="Josefin Sans"/>
                        </a:rPr>
                        <a:t>Perceived </a:t>
                      </a:r>
                      <a:r>
                        <a:rPr lang="en">
                          <a:latin typeface="Josefin Sans"/>
                          <a:ea typeface="Josefin Sans"/>
                          <a:cs typeface="Josefin Sans"/>
                          <a:sym typeface="Josefin Sans"/>
                        </a:rPr>
                        <a:t>Scariness</a:t>
                      </a:r>
                      <a:endParaRPr>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Josefin Sans"/>
                          <a:ea typeface="Josefin Sans"/>
                          <a:cs typeface="Josefin Sans"/>
                          <a:sym typeface="Josefin Sans"/>
                        </a:rPr>
                        <a:t>0.097</a:t>
                      </a:r>
                      <a:endParaRPr>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Josefin Sans"/>
                          <a:ea typeface="Josefin Sans"/>
                          <a:cs typeface="Josefin Sans"/>
                          <a:sym typeface="Josefin Sans"/>
                        </a:rPr>
                        <a:t>0.923</a:t>
                      </a:r>
                      <a:endParaRPr>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a:latin typeface="Josefin Sans"/>
                          <a:ea typeface="Josefin Sans"/>
                          <a:cs typeface="Josefin Sans"/>
                          <a:sym typeface="Josefin Sans"/>
                        </a:rPr>
                        <a:t>Likeliness to Watch</a:t>
                      </a:r>
                      <a:endParaRPr>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Josefin Sans"/>
                          <a:ea typeface="Josefin Sans"/>
                          <a:cs typeface="Josefin Sans"/>
                          <a:sym typeface="Josefin Sans"/>
                        </a:rPr>
                        <a:t>0.322</a:t>
                      </a:r>
                      <a:endParaRPr>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Josefin Sans"/>
                          <a:ea typeface="Josefin Sans"/>
                          <a:cs typeface="Josefin Sans"/>
                          <a:sym typeface="Josefin Sans"/>
                        </a:rPr>
                        <a:t>0.748</a:t>
                      </a:r>
                      <a:endParaRPr>
                        <a:latin typeface="Josefin Sans"/>
                        <a:ea typeface="Josefin Sans"/>
                        <a:cs typeface="Josefin Sans"/>
                        <a:sym typeface="Josefin Sans"/>
                      </a:endParaRPr>
                    </a:p>
                  </a:txBody>
                  <a:tcPr marT="88900" marB="88900" marR="88900" marL="889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dd2e8cfee2_0_4"/>
          <p:cNvSpPr txBox="1"/>
          <p:nvPr>
            <p:ph idx="4294967295" type="title"/>
          </p:nvPr>
        </p:nvSpPr>
        <p:spPr>
          <a:xfrm>
            <a:off x="1235125" y="251525"/>
            <a:ext cx="6480000" cy="1161600"/>
          </a:xfrm>
          <a:prstGeom prst="rect">
            <a:avLst/>
          </a:prstGeom>
          <a:noFill/>
          <a:ln>
            <a:noFill/>
          </a:ln>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lang="en" sz="5000">
                <a:solidFill>
                  <a:schemeClr val="dk1"/>
                </a:solidFill>
                <a:latin typeface="Space Grotesk SemiBold"/>
                <a:ea typeface="Space Grotesk SemiBold"/>
                <a:cs typeface="Space Grotesk SemiBold"/>
                <a:sym typeface="Space Grotesk SemiBold"/>
              </a:rPr>
              <a:t>Average Treatment Effects (ATE)</a:t>
            </a:r>
            <a:endParaRPr b="0" i="0" sz="5000" u="none" cap="none" strike="noStrike">
              <a:solidFill>
                <a:schemeClr val="dk1"/>
              </a:solidFill>
              <a:latin typeface="Arial"/>
              <a:ea typeface="Arial"/>
              <a:cs typeface="Arial"/>
              <a:sym typeface="Arial"/>
            </a:endParaRPr>
          </a:p>
        </p:txBody>
      </p:sp>
      <p:sp>
        <p:nvSpPr>
          <p:cNvPr id="223" name="Google Shape;223;g2dd2e8cfee2_0_4"/>
          <p:cNvSpPr txBox="1"/>
          <p:nvPr>
            <p:ph idx="4294967295" type="subTitle"/>
          </p:nvPr>
        </p:nvSpPr>
        <p:spPr>
          <a:xfrm>
            <a:off x="1264675" y="1663325"/>
            <a:ext cx="6420900" cy="281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Josefin Sans"/>
              <a:buChar char="●"/>
            </a:pPr>
            <a:r>
              <a:rPr lang="en" sz="1400">
                <a:latin typeface="Josefin Sans"/>
                <a:ea typeface="Josefin Sans"/>
                <a:cs typeface="Josefin Sans"/>
                <a:sym typeface="Josefin Sans"/>
              </a:rPr>
              <a:t>The average ATE for the outcome variable “Scary” is 0.018 and the average ATE for “Likely” is 0.064 and the p-values are higher than 0.05</a:t>
            </a:r>
            <a:endParaRPr sz="1400">
              <a:latin typeface="Josefin Sans"/>
              <a:ea typeface="Josefin Sans"/>
              <a:cs typeface="Josefin Sans"/>
              <a:sym typeface="Josefin Sans"/>
            </a:endParaRPr>
          </a:p>
          <a:p>
            <a:pPr indent="-317500" lvl="0" marL="457200" rtl="0" algn="l">
              <a:lnSpc>
                <a:spcPct val="115000"/>
              </a:lnSpc>
              <a:spcBef>
                <a:spcPts val="1200"/>
              </a:spcBef>
              <a:spcAft>
                <a:spcPts val="0"/>
              </a:spcAft>
              <a:buSzPts val="1400"/>
              <a:buFont typeface="Josefin Sans"/>
              <a:buChar char="●"/>
            </a:pPr>
            <a:r>
              <a:rPr lang="en" sz="1400">
                <a:latin typeface="Josefin Sans"/>
                <a:ea typeface="Josefin Sans"/>
                <a:cs typeface="Josefin Sans"/>
                <a:sym typeface="Josefin Sans"/>
              </a:rPr>
              <a:t>The treatment had no statistically significant effect on either outcome - perceived scariness, likelihood to watch the movie</a:t>
            </a:r>
            <a:endParaRPr sz="1400">
              <a:latin typeface="Josefin Sans"/>
              <a:ea typeface="Josefin Sans"/>
              <a:cs typeface="Josefin Sans"/>
              <a:sym typeface="Josefin Sans"/>
            </a:endParaRPr>
          </a:p>
          <a:p>
            <a:pPr indent="-317500" lvl="0" marL="457200" rtl="0" algn="l">
              <a:lnSpc>
                <a:spcPct val="115000"/>
              </a:lnSpc>
              <a:spcBef>
                <a:spcPts val="1000"/>
              </a:spcBef>
              <a:spcAft>
                <a:spcPts val="0"/>
              </a:spcAft>
              <a:buSzPts val="1400"/>
              <a:buFont typeface="Josefin Sans"/>
              <a:buChar char="●"/>
            </a:pPr>
            <a:r>
              <a:rPr lang="en" sz="1400">
                <a:latin typeface="Josefin Sans"/>
                <a:ea typeface="Josefin Sans"/>
                <a:cs typeface="Josefin Sans"/>
                <a:sym typeface="Josefin Sans"/>
              </a:rPr>
              <a:t>Demographic and behavioral factors played a stronger role in shaping both outcomes </a:t>
            </a:r>
            <a:endParaRPr sz="1400">
              <a:latin typeface="Josefin Sans"/>
              <a:ea typeface="Josefin Sans"/>
              <a:cs typeface="Josefin Sans"/>
              <a:sym typeface="Josefin Sans"/>
            </a:endParaRPr>
          </a:p>
          <a:p>
            <a:pPr indent="-317500" lvl="0" marL="457200" rtl="0" algn="l">
              <a:lnSpc>
                <a:spcPct val="115000"/>
              </a:lnSpc>
              <a:spcBef>
                <a:spcPts val="1000"/>
              </a:spcBef>
              <a:spcAft>
                <a:spcPts val="0"/>
              </a:spcAft>
              <a:buSzPts val="1400"/>
              <a:buFont typeface="Josefin Sans"/>
              <a:buChar char="●"/>
            </a:pPr>
            <a:r>
              <a:rPr lang="en" sz="1400">
                <a:latin typeface="Josefin Sans"/>
                <a:ea typeface="Josefin Sans"/>
                <a:cs typeface="Josefin Sans"/>
                <a:sym typeface="Josefin Sans"/>
              </a:rPr>
              <a:t>Gender-specific and age specific differences in reactions emerged for certain posters amongst certain subgroups but the effects seem to be driven by who the participant is</a:t>
            </a:r>
            <a:endParaRPr sz="1400">
              <a:solidFill>
                <a:schemeClr val="dk1"/>
              </a:solidFill>
              <a:latin typeface="Josefin Sans"/>
              <a:ea typeface="Josefin Sans"/>
              <a:cs typeface="Josefin Sans"/>
              <a:sym typeface="Josefin Sans"/>
            </a:endParaRPr>
          </a:p>
          <a:p>
            <a:pPr indent="0" lvl="0" marL="0" marR="0" rtl="0" algn="l">
              <a:lnSpc>
                <a:spcPct val="100000"/>
              </a:lnSpc>
              <a:spcBef>
                <a:spcPts val="1000"/>
              </a:spcBef>
              <a:spcAft>
                <a:spcPts val="0"/>
              </a:spcAft>
              <a:buNone/>
            </a:pPr>
            <a:r>
              <a:t/>
            </a:r>
            <a:endParaRPr sz="1400">
              <a:solidFill>
                <a:schemeClr val="dk1"/>
              </a:solidFill>
              <a:latin typeface="Josefin Sans"/>
              <a:ea typeface="Josefin Sans"/>
              <a:cs typeface="Josefin Sans"/>
              <a:sym typeface="Josefin Sans"/>
            </a:endParaRPr>
          </a:p>
        </p:txBody>
      </p:sp>
      <p:cxnSp>
        <p:nvCxnSpPr>
          <p:cNvPr id="224" name="Google Shape;224;g2dd2e8cfee2_0_4"/>
          <p:cNvCxnSpPr/>
          <p:nvPr/>
        </p:nvCxnSpPr>
        <p:spPr>
          <a:xfrm>
            <a:off x="1960535" y="1538068"/>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dd2e8cfee2_0_12"/>
          <p:cNvSpPr txBox="1"/>
          <p:nvPr>
            <p:ph idx="4294967295" type="title"/>
          </p:nvPr>
        </p:nvSpPr>
        <p:spPr>
          <a:xfrm>
            <a:off x="896275" y="251525"/>
            <a:ext cx="7351500" cy="11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Space Grotesk SemiBold"/>
              <a:buNone/>
            </a:pPr>
            <a:r>
              <a:rPr lang="en" sz="3900">
                <a:solidFill>
                  <a:schemeClr val="dk1"/>
                </a:solidFill>
                <a:latin typeface="Space Grotesk SemiBold"/>
                <a:ea typeface="Space Grotesk SemiBold"/>
                <a:cs typeface="Space Grotesk SemiBold"/>
                <a:sym typeface="Space Grotesk SemiBold"/>
              </a:rPr>
              <a:t>Conditional </a:t>
            </a:r>
            <a:r>
              <a:rPr lang="en" sz="3900">
                <a:solidFill>
                  <a:schemeClr val="dk1"/>
                </a:solidFill>
                <a:latin typeface="Space Grotesk SemiBold"/>
                <a:ea typeface="Space Grotesk SemiBold"/>
                <a:cs typeface="Space Grotesk SemiBold"/>
                <a:sym typeface="Space Grotesk SemiBold"/>
              </a:rPr>
              <a:t>Average Treatment Effects (CATE)</a:t>
            </a:r>
            <a:endParaRPr b="0" i="0" sz="3900" u="none" cap="none" strike="noStrike">
              <a:solidFill>
                <a:schemeClr val="dk1"/>
              </a:solidFill>
              <a:latin typeface="Arial"/>
              <a:ea typeface="Arial"/>
              <a:cs typeface="Arial"/>
              <a:sym typeface="Arial"/>
            </a:endParaRPr>
          </a:p>
        </p:txBody>
      </p:sp>
      <p:sp>
        <p:nvSpPr>
          <p:cNvPr id="230" name="Google Shape;230;g2dd2e8cfee2_0_12"/>
          <p:cNvSpPr txBox="1"/>
          <p:nvPr>
            <p:ph idx="4294967295" type="subTitle"/>
          </p:nvPr>
        </p:nvSpPr>
        <p:spPr>
          <a:xfrm>
            <a:off x="1175900" y="1663325"/>
            <a:ext cx="6420900" cy="281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Josefin Sans"/>
              <a:buChar char="●"/>
            </a:pPr>
            <a:r>
              <a:rPr lang="en" sz="1400">
                <a:latin typeface="Josefin Sans"/>
                <a:ea typeface="Josefin Sans"/>
                <a:cs typeface="Josefin Sans"/>
                <a:sym typeface="Josefin Sans"/>
              </a:rPr>
              <a:t>Posters had no consistent effect on scariness or likelihood to watch</a:t>
            </a:r>
            <a:endParaRPr sz="1400">
              <a:latin typeface="Josefin Sans"/>
              <a:ea typeface="Josefin Sans"/>
              <a:cs typeface="Josefin Sans"/>
              <a:sym typeface="Josefin Sans"/>
            </a:endParaRPr>
          </a:p>
          <a:p>
            <a:pPr indent="-317500" lvl="0" marL="457200" rtl="0" algn="l">
              <a:lnSpc>
                <a:spcPct val="115000"/>
              </a:lnSpc>
              <a:spcBef>
                <a:spcPts val="1000"/>
              </a:spcBef>
              <a:spcAft>
                <a:spcPts val="0"/>
              </a:spcAft>
              <a:buSzPts val="1400"/>
              <a:buFont typeface="Josefin Sans"/>
              <a:buChar char="●"/>
            </a:pPr>
            <a:r>
              <a:rPr lang="en" sz="1400">
                <a:latin typeface="Josefin Sans"/>
                <a:ea typeface="Josefin Sans"/>
                <a:cs typeface="Josefin Sans"/>
                <a:sym typeface="Josefin Sans"/>
              </a:rPr>
              <a:t>Age, gender &amp; social media habits shaped both outcomes far more than the posters themselves</a:t>
            </a:r>
            <a:endParaRPr sz="1400">
              <a:latin typeface="Josefin Sans"/>
              <a:ea typeface="Josefin Sans"/>
              <a:cs typeface="Josefin Sans"/>
              <a:sym typeface="Josefin Sans"/>
            </a:endParaRPr>
          </a:p>
          <a:p>
            <a:pPr indent="-317500" lvl="0" marL="457200" rtl="0" algn="l">
              <a:lnSpc>
                <a:spcPct val="115000"/>
              </a:lnSpc>
              <a:spcBef>
                <a:spcPts val="1000"/>
              </a:spcBef>
              <a:spcAft>
                <a:spcPts val="0"/>
              </a:spcAft>
              <a:buSzPts val="1400"/>
              <a:buFont typeface="Josefin Sans"/>
              <a:buChar char="●"/>
            </a:pPr>
            <a:r>
              <a:rPr lang="en" sz="1400">
                <a:latin typeface="Josefin Sans"/>
                <a:ea typeface="Josefin Sans"/>
                <a:cs typeface="Josefin Sans"/>
                <a:sym typeface="Josefin Sans"/>
              </a:rPr>
              <a:t>Treatment caused certain subgroups to react differently — e.g., males found </a:t>
            </a:r>
            <a:r>
              <a:rPr i="1" lang="en" sz="1400">
                <a:latin typeface="Josefin Sans"/>
                <a:ea typeface="Josefin Sans"/>
                <a:cs typeface="Josefin Sans"/>
                <a:sym typeface="Josefin Sans"/>
              </a:rPr>
              <a:t>Unfriended</a:t>
            </a:r>
            <a:r>
              <a:rPr lang="en" sz="1400">
                <a:latin typeface="Josefin Sans"/>
                <a:ea typeface="Josefin Sans"/>
                <a:cs typeface="Josefin Sans"/>
                <a:sym typeface="Josefin Sans"/>
              </a:rPr>
              <a:t> scarier, females found </a:t>
            </a:r>
            <a:r>
              <a:rPr i="1" lang="en" sz="1400">
                <a:latin typeface="Josefin Sans"/>
                <a:ea typeface="Josefin Sans"/>
                <a:cs typeface="Josefin Sans"/>
                <a:sym typeface="Josefin Sans"/>
              </a:rPr>
              <a:t>Companion</a:t>
            </a:r>
            <a:r>
              <a:rPr lang="en" sz="1400">
                <a:latin typeface="Josefin Sans"/>
                <a:ea typeface="Josefin Sans"/>
                <a:cs typeface="Josefin Sans"/>
                <a:sym typeface="Josefin Sans"/>
              </a:rPr>
              <a:t> scarier (p &lt; 0.1)</a:t>
            </a:r>
            <a:endParaRPr sz="1400">
              <a:latin typeface="Josefin Sans"/>
              <a:ea typeface="Josefin Sans"/>
              <a:cs typeface="Josefin Sans"/>
              <a:sym typeface="Josefin Sans"/>
            </a:endParaRPr>
          </a:p>
          <a:p>
            <a:pPr indent="-317500" lvl="0" marL="457200" rtl="0" algn="l">
              <a:lnSpc>
                <a:spcPct val="115000"/>
              </a:lnSpc>
              <a:spcBef>
                <a:spcPts val="1000"/>
              </a:spcBef>
              <a:spcAft>
                <a:spcPts val="1000"/>
              </a:spcAft>
              <a:buSzPts val="1400"/>
              <a:buFont typeface="Josefin Sans"/>
              <a:buChar char="●"/>
            </a:pPr>
            <a:r>
              <a:rPr lang="en" sz="1400">
                <a:latin typeface="Josefin Sans"/>
                <a:ea typeface="Josefin Sans"/>
                <a:cs typeface="Josefin Sans"/>
                <a:sym typeface="Josefin Sans"/>
              </a:rPr>
              <a:t>Social media usage boosted interest for younger (18-24) viewers but reduced it for older (55+)</a:t>
            </a:r>
            <a:endParaRPr sz="1400">
              <a:solidFill>
                <a:schemeClr val="dk1"/>
              </a:solidFill>
              <a:latin typeface="Josefin Sans"/>
              <a:ea typeface="Josefin Sans"/>
              <a:cs typeface="Josefin Sans"/>
              <a:sym typeface="Josefin Sans"/>
            </a:endParaRPr>
          </a:p>
        </p:txBody>
      </p:sp>
      <p:cxnSp>
        <p:nvCxnSpPr>
          <p:cNvPr id="231" name="Google Shape;231;g2dd2e8cfee2_0_12"/>
          <p:cNvCxnSpPr/>
          <p:nvPr/>
        </p:nvCxnSpPr>
        <p:spPr>
          <a:xfrm>
            <a:off x="1960535" y="1538068"/>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dd2c0317f3_3_116"/>
          <p:cNvSpPr txBox="1"/>
          <p:nvPr>
            <p:ph idx="4294967295" type="title"/>
          </p:nvPr>
        </p:nvSpPr>
        <p:spPr>
          <a:xfrm>
            <a:off x="1747955" y="318955"/>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lang="en" sz="5000">
                <a:solidFill>
                  <a:schemeClr val="dk1"/>
                </a:solidFill>
                <a:latin typeface="Josefin Sans SemiBold"/>
                <a:ea typeface="Josefin Sans SemiBold"/>
                <a:cs typeface="Josefin Sans SemiBold"/>
                <a:sym typeface="Josefin Sans SemiBold"/>
              </a:rPr>
              <a:t>Limitations</a:t>
            </a:r>
            <a:endParaRPr i="0" sz="5000" u="none" cap="none" strike="noStrike">
              <a:solidFill>
                <a:schemeClr val="dk1"/>
              </a:solidFill>
              <a:latin typeface="Josefin Sans"/>
              <a:ea typeface="Josefin Sans"/>
              <a:cs typeface="Josefin Sans"/>
              <a:sym typeface="Josefin Sans"/>
            </a:endParaRPr>
          </a:p>
        </p:txBody>
      </p:sp>
      <p:sp>
        <p:nvSpPr>
          <p:cNvPr id="237" name="Google Shape;237;g2dd2c0317f3_3_116"/>
          <p:cNvSpPr txBox="1"/>
          <p:nvPr>
            <p:ph idx="4294967295" type="subTitle"/>
          </p:nvPr>
        </p:nvSpPr>
        <p:spPr>
          <a:xfrm>
            <a:off x="1344600" y="1692200"/>
            <a:ext cx="6375600" cy="2453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The experiment was conducted over only two days, </a:t>
            </a:r>
            <a:r>
              <a:rPr b="1" lang="en" sz="1400">
                <a:solidFill>
                  <a:schemeClr val="dk1"/>
                </a:solidFill>
                <a:latin typeface="Josefin Sans"/>
                <a:ea typeface="Josefin Sans"/>
                <a:cs typeface="Josefin Sans"/>
                <a:sym typeface="Josefin Sans"/>
              </a:rPr>
              <a:t>limiting data collection period</a:t>
            </a:r>
            <a:endParaRPr b="1" sz="1400">
              <a:solidFill>
                <a:schemeClr val="dk1"/>
              </a:solidFill>
              <a:latin typeface="Josefin Sans"/>
              <a:ea typeface="Josefin Sans"/>
              <a:cs typeface="Josefin Sans"/>
              <a:sym typeface="Josefin Sans"/>
            </a:endParaRPr>
          </a:p>
          <a:p>
            <a:pPr indent="-317500" lvl="0" marL="457200" marR="0" rtl="0" algn="l">
              <a:lnSpc>
                <a:spcPct val="100000"/>
              </a:lnSpc>
              <a:spcBef>
                <a:spcPts val="100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Therefore, this may have limited the </a:t>
            </a:r>
            <a:r>
              <a:rPr b="1" lang="en" sz="1400">
                <a:solidFill>
                  <a:schemeClr val="dk1"/>
                </a:solidFill>
                <a:latin typeface="Josefin Sans"/>
                <a:ea typeface="Josefin Sans"/>
                <a:cs typeface="Josefin Sans"/>
                <a:sym typeface="Josefin Sans"/>
              </a:rPr>
              <a:t>participant pool</a:t>
            </a:r>
            <a:endParaRPr sz="1400">
              <a:solidFill>
                <a:schemeClr val="dk1"/>
              </a:solidFill>
              <a:latin typeface="Josefin Sans"/>
              <a:ea typeface="Josefin Sans"/>
              <a:cs typeface="Josefin Sans"/>
              <a:sym typeface="Josefin Sans"/>
            </a:endParaRPr>
          </a:p>
          <a:p>
            <a:pPr indent="-317500" lvl="0" marL="457200" marR="0" rtl="0" algn="l">
              <a:lnSpc>
                <a:spcPct val="100000"/>
              </a:lnSpc>
              <a:spcBef>
                <a:spcPts val="1000"/>
              </a:spcBef>
              <a:spcAft>
                <a:spcPts val="0"/>
              </a:spcAft>
              <a:buClr>
                <a:schemeClr val="dk1"/>
              </a:buClr>
              <a:buSzPts val="1400"/>
              <a:buFont typeface="Josefin Sans"/>
              <a:buChar char="●"/>
            </a:pPr>
            <a:r>
              <a:rPr b="1" lang="en" sz="1400">
                <a:solidFill>
                  <a:schemeClr val="dk1"/>
                </a:solidFill>
                <a:latin typeface="Josefin Sans"/>
                <a:ea typeface="Josefin Sans"/>
                <a:cs typeface="Josefin Sans"/>
                <a:sym typeface="Josefin Sans"/>
              </a:rPr>
              <a:t>Familiarity</a:t>
            </a:r>
            <a:r>
              <a:rPr lang="en" sz="1400">
                <a:solidFill>
                  <a:schemeClr val="dk1"/>
                </a:solidFill>
                <a:latin typeface="Josefin Sans"/>
                <a:ea typeface="Josefin Sans"/>
                <a:cs typeface="Josefin Sans"/>
                <a:sym typeface="Josefin Sans"/>
              </a:rPr>
              <a:t> with selected movies may have influenced fear perception</a:t>
            </a:r>
            <a:endParaRPr sz="1400">
              <a:solidFill>
                <a:schemeClr val="dk1"/>
              </a:solidFill>
              <a:latin typeface="Josefin Sans"/>
              <a:ea typeface="Josefin Sans"/>
              <a:cs typeface="Josefin Sans"/>
              <a:sym typeface="Josefin Sans"/>
            </a:endParaRPr>
          </a:p>
          <a:p>
            <a:pPr indent="-317500" lvl="0" marL="457200" marR="0" rtl="0" algn="l">
              <a:lnSpc>
                <a:spcPct val="100000"/>
              </a:lnSpc>
              <a:spcBef>
                <a:spcPts val="1000"/>
              </a:spcBef>
              <a:spcAft>
                <a:spcPts val="0"/>
              </a:spcAft>
              <a:buClr>
                <a:schemeClr val="dk1"/>
              </a:buClr>
              <a:buSzPts val="1400"/>
              <a:buFont typeface="Josefin Sans"/>
              <a:buChar char="●"/>
            </a:pPr>
            <a:r>
              <a:rPr lang="en" sz="1400">
                <a:solidFill>
                  <a:schemeClr val="dk1"/>
                </a:solidFill>
                <a:latin typeface="Josefin Sans"/>
                <a:ea typeface="Josefin Sans"/>
                <a:cs typeface="Josefin Sans"/>
                <a:sym typeface="Josefin Sans"/>
              </a:rPr>
              <a:t>Not accounting for participants’ </a:t>
            </a:r>
            <a:r>
              <a:rPr b="1" lang="en" sz="1400">
                <a:solidFill>
                  <a:schemeClr val="dk1"/>
                </a:solidFill>
                <a:latin typeface="Josefin Sans"/>
                <a:ea typeface="Josefin Sans"/>
                <a:cs typeface="Josefin Sans"/>
                <a:sym typeface="Josefin Sans"/>
              </a:rPr>
              <a:t>horror movie preferences</a:t>
            </a:r>
            <a:r>
              <a:rPr lang="en" sz="1400">
                <a:solidFill>
                  <a:schemeClr val="dk1"/>
                </a:solidFill>
                <a:latin typeface="Josefin Sans"/>
                <a:ea typeface="Josefin Sans"/>
                <a:cs typeface="Josefin Sans"/>
                <a:sym typeface="Josefin Sans"/>
              </a:rPr>
              <a:t> may have impacted results</a:t>
            </a:r>
            <a:endParaRPr sz="1400">
              <a:solidFill>
                <a:schemeClr val="dk1"/>
              </a:solidFill>
              <a:latin typeface="Josefin Sans"/>
              <a:ea typeface="Josefin Sans"/>
              <a:cs typeface="Josefin Sans"/>
              <a:sym typeface="Josefin Sans"/>
            </a:endParaRPr>
          </a:p>
          <a:p>
            <a:pPr indent="0" lvl="0" marL="0" marR="0" rtl="0" algn="l">
              <a:lnSpc>
                <a:spcPct val="100000"/>
              </a:lnSpc>
              <a:spcBef>
                <a:spcPts val="1000"/>
              </a:spcBef>
              <a:spcAft>
                <a:spcPts val="0"/>
              </a:spcAft>
              <a:buNone/>
            </a:pPr>
            <a:r>
              <a:t/>
            </a:r>
            <a:endParaRPr sz="1400">
              <a:solidFill>
                <a:schemeClr val="dk1"/>
              </a:solidFill>
              <a:latin typeface="Josefin Sans"/>
              <a:ea typeface="Josefin Sans"/>
              <a:cs typeface="Josefin Sans"/>
              <a:sym typeface="Josefin Sans"/>
            </a:endParaRPr>
          </a:p>
        </p:txBody>
      </p:sp>
      <p:cxnSp>
        <p:nvCxnSpPr>
          <p:cNvPr id="238" name="Google Shape;238;g2dd2c0317f3_3_116"/>
          <p:cNvCxnSpPr/>
          <p:nvPr/>
        </p:nvCxnSpPr>
        <p:spPr>
          <a:xfrm>
            <a:off x="1960510" y="1430005"/>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idx="4294967295" type="title"/>
          </p:nvPr>
        </p:nvSpPr>
        <p:spPr>
          <a:xfrm>
            <a:off x="1752480" y="338230"/>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i="0" lang="en" sz="5000" u="none" cap="none" strike="noStrike">
                <a:solidFill>
                  <a:schemeClr val="dk1"/>
                </a:solidFill>
                <a:latin typeface="Josefin Sans SemiBold"/>
                <a:ea typeface="Josefin Sans SemiBold"/>
                <a:cs typeface="Josefin Sans SemiBold"/>
                <a:sym typeface="Josefin Sans SemiBold"/>
              </a:rPr>
              <a:t>Conclusions</a:t>
            </a:r>
            <a:endParaRPr i="0" sz="5000" u="none" cap="none" strike="noStrike">
              <a:solidFill>
                <a:schemeClr val="dk1"/>
              </a:solidFill>
              <a:latin typeface="Josefin Sans"/>
              <a:ea typeface="Josefin Sans"/>
              <a:cs typeface="Josefin Sans"/>
              <a:sym typeface="Josefin Sans"/>
            </a:endParaRPr>
          </a:p>
        </p:txBody>
      </p:sp>
      <p:sp>
        <p:nvSpPr>
          <p:cNvPr id="244" name="Google Shape;244;p11"/>
          <p:cNvSpPr txBox="1"/>
          <p:nvPr>
            <p:ph idx="4294967295" type="subTitle"/>
          </p:nvPr>
        </p:nvSpPr>
        <p:spPr>
          <a:xfrm>
            <a:off x="1252925" y="1654975"/>
            <a:ext cx="6504600" cy="2921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Josefin Sans"/>
              <a:buChar char="●"/>
            </a:pPr>
            <a:r>
              <a:rPr lang="en" sz="1400">
                <a:latin typeface="Josefin Sans"/>
                <a:ea typeface="Josefin Sans"/>
                <a:cs typeface="Josefin Sans"/>
                <a:sym typeface="Josefin Sans"/>
              </a:rPr>
              <a:t>With no significant differences between control and treatment groups, we </a:t>
            </a:r>
            <a:r>
              <a:rPr b="1" lang="en" sz="1400">
                <a:latin typeface="Josefin Sans"/>
                <a:ea typeface="Josefin Sans"/>
                <a:cs typeface="Josefin Sans"/>
                <a:sym typeface="Josefin Sans"/>
              </a:rPr>
              <a:t>failed to reject the null hypothesis</a:t>
            </a:r>
            <a:endParaRPr sz="1400">
              <a:latin typeface="Josefin Sans"/>
              <a:ea typeface="Josefin Sans"/>
              <a:cs typeface="Josefin Sans"/>
              <a:sym typeface="Josefin Sans"/>
            </a:endParaRPr>
          </a:p>
          <a:p>
            <a:pPr indent="-336550" lvl="0" marL="457200" rtl="0" algn="l">
              <a:lnSpc>
                <a:spcPct val="115000"/>
              </a:lnSpc>
              <a:spcBef>
                <a:spcPts val="1000"/>
              </a:spcBef>
              <a:spcAft>
                <a:spcPts val="0"/>
              </a:spcAft>
              <a:buClr>
                <a:schemeClr val="dk1"/>
              </a:buClr>
              <a:buSzPts val="1700"/>
              <a:buFont typeface="Josefin Sans"/>
              <a:buChar char="●"/>
            </a:pPr>
            <a:r>
              <a:rPr lang="en" sz="1400">
                <a:latin typeface="Josefin Sans"/>
                <a:ea typeface="Josefin Sans"/>
                <a:cs typeface="Josefin Sans"/>
                <a:sym typeface="Josefin Sans"/>
              </a:rPr>
              <a:t>R</a:t>
            </a:r>
            <a:r>
              <a:rPr lang="en" sz="1400">
                <a:latin typeface="Josefin Sans"/>
                <a:ea typeface="Josefin Sans"/>
                <a:cs typeface="Josefin Sans"/>
                <a:sym typeface="Josefin Sans"/>
              </a:rPr>
              <a:t>esults showed no significant impact of actor name recognition,</a:t>
            </a:r>
            <a:r>
              <a:rPr lang="en" sz="1400">
                <a:latin typeface="Josefin Sans"/>
                <a:ea typeface="Josefin Sans"/>
                <a:cs typeface="Josefin Sans"/>
                <a:sym typeface="Josefin Sans"/>
              </a:rPr>
              <a:t> suggesting that </a:t>
            </a:r>
            <a:r>
              <a:rPr b="1" lang="en" sz="1400">
                <a:latin typeface="Josefin Sans"/>
                <a:ea typeface="Josefin Sans"/>
                <a:cs typeface="Josefin Sans"/>
                <a:sym typeface="Josefin Sans"/>
              </a:rPr>
              <a:t>actor names alone do not meaningfully shape audience expectations</a:t>
            </a:r>
            <a:endParaRPr sz="1400">
              <a:latin typeface="Josefin Sans"/>
              <a:ea typeface="Josefin Sans"/>
              <a:cs typeface="Josefin Sans"/>
              <a:sym typeface="Josefin Sans"/>
            </a:endParaRPr>
          </a:p>
          <a:p>
            <a:pPr indent="-336550" lvl="0" marL="457200" rtl="0" algn="l">
              <a:lnSpc>
                <a:spcPct val="115000"/>
              </a:lnSpc>
              <a:spcBef>
                <a:spcPts val="1000"/>
              </a:spcBef>
              <a:spcAft>
                <a:spcPts val="0"/>
              </a:spcAft>
              <a:buClr>
                <a:schemeClr val="dk1"/>
              </a:buClr>
              <a:buSzPts val="1700"/>
              <a:buFont typeface="Josefin Sans"/>
              <a:buChar char="●"/>
            </a:pPr>
            <a:r>
              <a:rPr b="1" lang="en" sz="1400">
                <a:latin typeface="Josefin Sans"/>
                <a:ea typeface="Josefin Sans"/>
                <a:cs typeface="Josefin Sans"/>
                <a:sym typeface="Josefin Sans"/>
              </a:rPr>
              <a:t>Demographic and behavioral factors</a:t>
            </a:r>
            <a:r>
              <a:rPr lang="en" sz="1400">
                <a:latin typeface="Josefin Sans"/>
                <a:ea typeface="Josefin Sans"/>
                <a:cs typeface="Josefin Sans"/>
                <a:sym typeface="Josefin Sans"/>
              </a:rPr>
              <a:t> had a </a:t>
            </a:r>
            <a:r>
              <a:rPr b="1" lang="en" sz="1400">
                <a:latin typeface="Josefin Sans"/>
                <a:ea typeface="Josefin Sans"/>
                <a:cs typeface="Josefin Sans"/>
                <a:sym typeface="Josefin Sans"/>
              </a:rPr>
              <a:t>stronger influence</a:t>
            </a:r>
            <a:r>
              <a:rPr lang="en" sz="1400">
                <a:latin typeface="Josefin Sans"/>
                <a:ea typeface="Josefin Sans"/>
                <a:cs typeface="Josefin Sans"/>
                <a:sym typeface="Josefin Sans"/>
              </a:rPr>
              <a:t> on interest to watch than the presence of actor names</a:t>
            </a:r>
            <a:endParaRPr sz="1400">
              <a:latin typeface="Josefin Sans"/>
              <a:ea typeface="Josefin Sans"/>
              <a:cs typeface="Josefin Sans"/>
              <a:sym typeface="Josefin Sans"/>
            </a:endParaRPr>
          </a:p>
          <a:p>
            <a:pPr indent="-336550" lvl="0" marL="457200" rtl="0" algn="l">
              <a:lnSpc>
                <a:spcPct val="115000"/>
              </a:lnSpc>
              <a:spcBef>
                <a:spcPts val="1000"/>
              </a:spcBef>
              <a:spcAft>
                <a:spcPts val="1000"/>
              </a:spcAft>
              <a:buClr>
                <a:schemeClr val="dk1"/>
              </a:buClr>
              <a:buSzPts val="1700"/>
              <a:buFont typeface="Josefin Sans"/>
              <a:buChar char="●"/>
            </a:pPr>
            <a:r>
              <a:rPr lang="en" sz="1400">
                <a:latin typeface="Josefin Sans"/>
                <a:ea typeface="Josefin Sans"/>
                <a:cs typeface="Josefin Sans"/>
                <a:sym typeface="Josefin Sans"/>
              </a:rPr>
              <a:t>Future research could explore implementing strategies </a:t>
            </a:r>
            <a:r>
              <a:rPr lang="en" sz="1400">
                <a:latin typeface="Josefin Sans"/>
                <a:ea typeface="Josefin Sans"/>
                <a:cs typeface="Josefin Sans"/>
                <a:sym typeface="Josefin Sans"/>
              </a:rPr>
              <a:t>identified</a:t>
            </a:r>
            <a:r>
              <a:rPr lang="en" sz="1400">
                <a:latin typeface="Josefin Sans"/>
                <a:ea typeface="Josefin Sans"/>
                <a:cs typeface="Josefin Sans"/>
                <a:sym typeface="Josefin Sans"/>
              </a:rPr>
              <a:t> to </a:t>
            </a:r>
            <a:r>
              <a:rPr b="1" lang="en" sz="1400">
                <a:latin typeface="Josefin Sans"/>
                <a:ea typeface="Josefin Sans"/>
                <a:cs typeface="Josefin Sans"/>
                <a:sym typeface="Josefin Sans"/>
              </a:rPr>
              <a:t>combat the limitations of our experiment</a:t>
            </a:r>
            <a:endParaRPr sz="1700">
              <a:solidFill>
                <a:schemeClr val="dk1"/>
              </a:solidFill>
              <a:latin typeface="Josefin Sans"/>
              <a:ea typeface="Josefin Sans"/>
              <a:cs typeface="Josefin Sans"/>
              <a:sym typeface="Josefin Sans"/>
            </a:endParaRPr>
          </a:p>
        </p:txBody>
      </p:sp>
      <p:cxnSp>
        <p:nvCxnSpPr>
          <p:cNvPr id="245" name="Google Shape;245;p11"/>
          <p:cNvCxnSpPr/>
          <p:nvPr/>
        </p:nvCxnSpPr>
        <p:spPr>
          <a:xfrm>
            <a:off x="1960560" y="1545580"/>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dd2c0317f3_3_122"/>
          <p:cNvSpPr txBox="1"/>
          <p:nvPr>
            <p:ph idx="4294967295" type="title"/>
          </p:nvPr>
        </p:nvSpPr>
        <p:spPr>
          <a:xfrm>
            <a:off x="1747955" y="1886068"/>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lang="en" sz="5000">
                <a:solidFill>
                  <a:schemeClr val="dk1"/>
                </a:solidFill>
                <a:latin typeface="Josefin Sans SemiBold"/>
                <a:ea typeface="Josefin Sans SemiBold"/>
                <a:cs typeface="Josefin Sans SemiBold"/>
                <a:sym typeface="Josefin Sans SemiBold"/>
              </a:rPr>
              <a:t>Thank you!</a:t>
            </a:r>
            <a:endParaRPr i="0" sz="5000" u="none" cap="none" strike="noStrike">
              <a:solidFill>
                <a:schemeClr val="dk1"/>
              </a:solidFill>
              <a:latin typeface="Josefin Sans"/>
              <a:ea typeface="Josefin Sans"/>
              <a:cs typeface="Josefin Sans"/>
              <a:sym typeface="Josefin Sans"/>
            </a:endParaRPr>
          </a:p>
        </p:txBody>
      </p:sp>
      <p:cxnSp>
        <p:nvCxnSpPr>
          <p:cNvPr id="251" name="Google Shape;251;g2dd2c0317f3_3_122"/>
          <p:cNvCxnSpPr/>
          <p:nvPr/>
        </p:nvCxnSpPr>
        <p:spPr>
          <a:xfrm>
            <a:off x="1960510" y="3257143"/>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 name="Shape 113"/>
        <p:cNvGrpSpPr/>
        <p:nvPr/>
      </p:nvGrpSpPr>
      <p:grpSpPr>
        <a:xfrm>
          <a:off x="0" y="0"/>
          <a:ext cx="0" cy="0"/>
          <a:chOff x="0" y="0"/>
          <a:chExt cx="0" cy="0"/>
        </a:xfrm>
      </p:grpSpPr>
      <p:sp>
        <p:nvSpPr>
          <p:cNvPr id="114" name="Google Shape;114;p3"/>
          <p:cNvSpPr txBox="1"/>
          <p:nvPr>
            <p:ph idx="4294967295" type="title"/>
          </p:nvPr>
        </p:nvSpPr>
        <p:spPr>
          <a:xfrm>
            <a:off x="1467000" y="2400480"/>
            <a:ext cx="6219360" cy="7902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lang="en" sz="4000">
                <a:solidFill>
                  <a:schemeClr val="dk1"/>
                </a:solidFill>
                <a:latin typeface="Space Grotesk SemiBold"/>
                <a:ea typeface="Space Grotesk SemiBold"/>
                <a:cs typeface="Space Grotesk SemiBold"/>
                <a:sym typeface="Space Grotesk SemiBold"/>
              </a:rPr>
              <a:t>Introduction</a:t>
            </a:r>
            <a:endParaRPr b="0" i="0" sz="4000" u="none" cap="none" strike="noStrike">
              <a:solidFill>
                <a:schemeClr val="dk1"/>
              </a:solidFill>
              <a:latin typeface="Arial"/>
              <a:ea typeface="Arial"/>
              <a:cs typeface="Arial"/>
              <a:sym typeface="Arial"/>
            </a:endParaRPr>
          </a:p>
        </p:txBody>
      </p:sp>
      <p:sp>
        <p:nvSpPr>
          <p:cNvPr id="115" name="Google Shape;115;p3"/>
          <p:cNvSpPr txBox="1"/>
          <p:nvPr>
            <p:ph idx="4294967295" type="title"/>
          </p:nvPr>
        </p:nvSpPr>
        <p:spPr>
          <a:xfrm>
            <a:off x="3800520" y="1428840"/>
            <a:ext cx="1552320" cy="914040"/>
          </a:xfrm>
          <a:prstGeom prst="rect">
            <a:avLst/>
          </a:prstGeom>
          <a:noFill/>
          <a:ln>
            <a:noFill/>
          </a:ln>
        </p:spPr>
        <p:txBody>
          <a:bodyPr anchorCtr="0" anchor="b" bIns="91425" lIns="91425" spcFirstLastPara="1" rIns="91425" wrap="square" tIns="91425">
            <a:normAutofit fontScale="81153"/>
          </a:bodyPr>
          <a:lstStyle/>
          <a:p>
            <a:pPr indent="0" lvl="0" marL="0" marR="0" rtl="0" algn="ctr">
              <a:lnSpc>
                <a:spcPct val="100000"/>
              </a:lnSpc>
              <a:spcBef>
                <a:spcPts val="0"/>
              </a:spcBef>
              <a:spcAft>
                <a:spcPts val="0"/>
              </a:spcAft>
              <a:buClr>
                <a:schemeClr val="dk1"/>
              </a:buClr>
              <a:buSzPct val="100000"/>
              <a:buFont typeface="Space Grotesk SemiBold"/>
              <a:buNone/>
            </a:pPr>
            <a:r>
              <a:rPr b="0" i="0" lang="en" sz="6000" u="none" cap="none" strike="noStrike">
                <a:solidFill>
                  <a:schemeClr val="dk1"/>
                </a:solidFill>
                <a:latin typeface="Space Grotesk SemiBold"/>
                <a:ea typeface="Space Grotesk SemiBold"/>
                <a:cs typeface="Space Grotesk SemiBold"/>
                <a:sym typeface="Space Grotesk SemiBold"/>
              </a:rPr>
              <a:t>01</a:t>
            </a:r>
            <a:endParaRPr b="0" i="0" sz="6000" u="none" cap="none" strike="noStrike">
              <a:solidFill>
                <a:schemeClr val="dk1"/>
              </a:solidFill>
              <a:latin typeface="Arial"/>
              <a:ea typeface="Arial"/>
              <a:cs typeface="Arial"/>
              <a:sym typeface="Arial"/>
            </a:endParaRPr>
          </a:p>
        </p:txBody>
      </p:sp>
      <p:cxnSp>
        <p:nvCxnSpPr>
          <p:cNvPr id="116" name="Google Shape;116;p3"/>
          <p:cNvCxnSpPr/>
          <p:nvPr/>
        </p:nvCxnSpPr>
        <p:spPr>
          <a:xfrm>
            <a:off x="4129920" y="2341440"/>
            <a:ext cx="975600" cy="360"/>
          </a:xfrm>
          <a:prstGeom prst="straightConnector1">
            <a:avLst/>
          </a:prstGeom>
          <a:noFill/>
          <a:ln cap="flat" cmpd="sng" w="28575">
            <a:solidFill>
              <a:srgbClr val="59874A"/>
            </a:solidFill>
            <a:prstDash val="solid"/>
            <a:round/>
            <a:headEnd len="sm" w="sm" type="none"/>
            <a:tailEnd len="sm" w="sm" type="none"/>
          </a:ln>
        </p:spPr>
      </p:cxnSp>
      <p:cxnSp>
        <p:nvCxnSpPr>
          <p:cNvPr id="117" name="Google Shape;117;p3"/>
          <p:cNvCxnSpPr/>
          <p:nvPr/>
        </p:nvCxnSpPr>
        <p:spPr>
          <a:xfrm>
            <a:off x="2859840" y="3188520"/>
            <a:ext cx="3424320" cy="36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
          <p:cNvSpPr txBox="1"/>
          <p:nvPr>
            <p:ph idx="4294967295" type="title"/>
          </p:nvPr>
        </p:nvSpPr>
        <p:spPr>
          <a:xfrm>
            <a:off x="1747980" y="386405"/>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lang="en" sz="5000">
                <a:solidFill>
                  <a:schemeClr val="dk1"/>
                </a:solidFill>
                <a:latin typeface="Crete Round"/>
                <a:ea typeface="Crete Round"/>
                <a:cs typeface="Crete Round"/>
                <a:sym typeface="Crete Round"/>
              </a:rPr>
              <a:t>Background</a:t>
            </a:r>
            <a:endParaRPr i="0" sz="5000" u="none" cap="none" strike="noStrike">
              <a:solidFill>
                <a:schemeClr val="dk1"/>
              </a:solidFill>
              <a:latin typeface="Crete Round"/>
              <a:ea typeface="Crete Round"/>
              <a:cs typeface="Crete Round"/>
              <a:sym typeface="Crete Round"/>
            </a:endParaRPr>
          </a:p>
        </p:txBody>
      </p:sp>
      <p:sp>
        <p:nvSpPr>
          <p:cNvPr id="123" name="Google Shape;123;p2"/>
          <p:cNvSpPr txBox="1"/>
          <p:nvPr>
            <p:ph idx="4294967295" type="subTitle"/>
          </p:nvPr>
        </p:nvSpPr>
        <p:spPr>
          <a:xfrm>
            <a:off x="1061450" y="1778900"/>
            <a:ext cx="7657500" cy="1971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200000"/>
              </a:lnSpc>
              <a:spcBef>
                <a:spcPts val="0"/>
              </a:spcBef>
              <a:spcAft>
                <a:spcPts val="0"/>
              </a:spcAft>
              <a:buClr>
                <a:schemeClr val="dk1"/>
              </a:buClr>
              <a:buSzPts val="1600"/>
              <a:buFont typeface="Crete Round"/>
              <a:buChar char="●"/>
            </a:pPr>
            <a:r>
              <a:rPr lang="en" sz="1600">
                <a:solidFill>
                  <a:schemeClr val="dk1"/>
                </a:solidFill>
                <a:latin typeface="Crete Round"/>
                <a:ea typeface="Crete Round"/>
                <a:cs typeface="Crete Round"/>
                <a:sym typeface="Crete Round"/>
              </a:rPr>
              <a:t>Horror movie posters use visuals and text to shape audience perception</a:t>
            </a:r>
            <a:endParaRPr sz="1600">
              <a:solidFill>
                <a:schemeClr val="dk1"/>
              </a:solidFill>
              <a:latin typeface="Crete Round"/>
              <a:ea typeface="Crete Round"/>
              <a:cs typeface="Crete Round"/>
              <a:sym typeface="Crete Round"/>
            </a:endParaRPr>
          </a:p>
          <a:p>
            <a:pPr indent="-330200" lvl="0" marL="457200" marR="0" rtl="0" algn="l">
              <a:lnSpc>
                <a:spcPct val="200000"/>
              </a:lnSpc>
              <a:spcBef>
                <a:spcPts val="0"/>
              </a:spcBef>
              <a:spcAft>
                <a:spcPts val="0"/>
              </a:spcAft>
              <a:buClr>
                <a:schemeClr val="dk1"/>
              </a:buClr>
              <a:buSzPts val="1600"/>
              <a:buFont typeface="Crete Round"/>
              <a:buChar char="●"/>
            </a:pPr>
            <a:r>
              <a:rPr lang="en" sz="1600">
                <a:solidFill>
                  <a:schemeClr val="dk1"/>
                </a:solidFill>
                <a:latin typeface="Crete Round"/>
                <a:ea typeface="Crete Round"/>
                <a:cs typeface="Crete Round"/>
                <a:sym typeface="Crete Round"/>
              </a:rPr>
              <a:t>Familiar actor names may influence how scary a poster feels</a:t>
            </a:r>
            <a:endParaRPr sz="1600">
              <a:solidFill>
                <a:schemeClr val="dk1"/>
              </a:solidFill>
              <a:latin typeface="Crete Round"/>
              <a:ea typeface="Crete Round"/>
              <a:cs typeface="Crete Round"/>
              <a:sym typeface="Crete Round"/>
            </a:endParaRPr>
          </a:p>
          <a:p>
            <a:pPr indent="-330200" lvl="0" marL="457200" marR="0" rtl="0" algn="l">
              <a:lnSpc>
                <a:spcPct val="200000"/>
              </a:lnSpc>
              <a:spcBef>
                <a:spcPts val="0"/>
              </a:spcBef>
              <a:spcAft>
                <a:spcPts val="0"/>
              </a:spcAft>
              <a:buClr>
                <a:schemeClr val="dk1"/>
              </a:buClr>
              <a:buSzPts val="1600"/>
              <a:buFont typeface="Crete Round"/>
              <a:buChar char="●"/>
            </a:pPr>
            <a:r>
              <a:rPr lang="en" sz="1600">
                <a:solidFill>
                  <a:schemeClr val="dk1"/>
                </a:solidFill>
                <a:latin typeface="Crete Round"/>
                <a:ea typeface="Crete Round"/>
                <a:cs typeface="Crete Round"/>
                <a:sym typeface="Crete Round"/>
              </a:rPr>
              <a:t>We aim to explore how actor names impact fear perception</a:t>
            </a:r>
            <a:endParaRPr sz="1600">
              <a:solidFill>
                <a:schemeClr val="dk1"/>
              </a:solidFill>
              <a:latin typeface="Crete Round"/>
              <a:ea typeface="Crete Round"/>
              <a:cs typeface="Crete Round"/>
              <a:sym typeface="Crete Round"/>
            </a:endParaRPr>
          </a:p>
        </p:txBody>
      </p:sp>
      <p:cxnSp>
        <p:nvCxnSpPr>
          <p:cNvPr id="124" name="Google Shape;124;p2"/>
          <p:cNvCxnSpPr/>
          <p:nvPr/>
        </p:nvCxnSpPr>
        <p:spPr>
          <a:xfrm>
            <a:off x="1960560" y="1401105"/>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idx="4294967295" type="title"/>
          </p:nvPr>
        </p:nvSpPr>
        <p:spPr>
          <a:xfrm>
            <a:off x="1752480" y="405630"/>
            <a:ext cx="5648100" cy="1161600"/>
          </a:xfrm>
          <a:prstGeom prst="rect">
            <a:avLst/>
          </a:prstGeom>
          <a:noFill/>
          <a:ln>
            <a:noFill/>
          </a:ln>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lang="en" sz="5000">
                <a:solidFill>
                  <a:schemeClr val="dk1"/>
                </a:solidFill>
                <a:latin typeface="Space Grotesk SemiBold"/>
                <a:ea typeface="Space Grotesk SemiBold"/>
                <a:cs typeface="Space Grotesk SemiBold"/>
                <a:sym typeface="Space Grotesk SemiBold"/>
              </a:rPr>
              <a:t>Research Question</a:t>
            </a:r>
            <a:endParaRPr sz="5000">
              <a:solidFill>
                <a:schemeClr val="dk1"/>
              </a:solidFill>
              <a:latin typeface="Space Grotesk SemiBold"/>
              <a:ea typeface="Space Grotesk SemiBold"/>
              <a:cs typeface="Space Grotesk SemiBold"/>
              <a:sym typeface="Space Grotesk SemiBold"/>
            </a:endParaRPr>
          </a:p>
        </p:txBody>
      </p:sp>
      <p:sp>
        <p:nvSpPr>
          <p:cNvPr id="130" name="Google Shape;130;p4"/>
          <p:cNvSpPr txBox="1"/>
          <p:nvPr>
            <p:ph idx="4294967295" type="subTitle"/>
          </p:nvPr>
        </p:nvSpPr>
        <p:spPr>
          <a:xfrm>
            <a:off x="1690255" y="2260480"/>
            <a:ext cx="5648100" cy="1018800"/>
          </a:xfrm>
          <a:prstGeom prst="rect">
            <a:avLst/>
          </a:prstGeom>
          <a:noFill/>
          <a:ln>
            <a:noFill/>
          </a:ln>
        </p:spPr>
        <p:txBody>
          <a:bodyPr anchorCtr="0" anchor="t" bIns="91425" lIns="91425" spcFirstLastPara="1" rIns="91425" wrap="square" tIns="91425">
            <a:normAutofit/>
          </a:bodyPr>
          <a:lstStyle/>
          <a:p>
            <a:pPr indent="0" lvl="0" marL="0" marR="0" rtl="0" algn="ctr">
              <a:lnSpc>
                <a:spcPct val="150000"/>
              </a:lnSpc>
              <a:spcBef>
                <a:spcPts val="0"/>
              </a:spcBef>
              <a:spcAft>
                <a:spcPts val="0"/>
              </a:spcAft>
              <a:buClr>
                <a:schemeClr val="dk1"/>
              </a:buClr>
              <a:buSzPts val="1400"/>
              <a:buFont typeface="Manrope"/>
              <a:buNone/>
            </a:pPr>
            <a:r>
              <a:rPr i="1" lang="en" sz="1600">
                <a:solidFill>
                  <a:schemeClr val="dk1"/>
                </a:solidFill>
                <a:latin typeface="Crete Round"/>
                <a:ea typeface="Crete Round"/>
                <a:cs typeface="Crete Round"/>
                <a:sym typeface="Crete Round"/>
              </a:rPr>
              <a:t>How does the presence of actor names on movie posters affect the perception of scariness of the movie?</a:t>
            </a:r>
            <a:endParaRPr sz="1600">
              <a:solidFill>
                <a:schemeClr val="dk1"/>
              </a:solidFill>
              <a:latin typeface="Crete Round"/>
              <a:ea typeface="Crete Round"/>
              <a:cs typeface="Crete Round"/>
              <a:sym typeface="Crete Round"/>
            </a:endParaRPr>
          </a:p>
        </p:txBody>
      </p:sp>
      <p:cxnSp>
        <p:nvCxnSpPr>
          <p:cNvPr id="131" name="Google Shape;131;p4"/>
          <p:cNvCxnSpPr/>
          <p:nvPr/>
        </p:nvCxnSpPr>
        <p:spPr>
          <a:xfrm>
            <a:off x="1902785" y="1718955"/>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dd1746cd17_0_0"/>
          <p:cNvSpPr txBox="1"/>
          <p:nvPr>
            <p:ph idx="4294967295" type="title"/>
          </p:nvPr>
        </p:nvSpPr>
        <p:spPr>
          <a:xfrm>
            <a:off x="1752480" y="405630"/>
            <a:ext cx="5648100" cy="1161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000"/>
              <a:buFont typeface="Space Grotesk SemiBold"/>
              <a:buNone/>
            </a:pPr>
            <a:r>
              <a:rPr lang="en" sz="5000">
                <a:solidFill>
                  <a:schemeClr val="dk1"/>
                </a:solidFill>
                <a:latin typeface="Space Grotesk SemiBold"/>
                <a:ea typeface="Space Grotesk SemiBold"/>
                <a:cs typeface="Space Grotesk SemiBold"/>
                <a:sym typeface="Space Grotesk SemiBold"/>
              </a:rPr>
              <a:t>Hypothesis</a:t>
            </a:r>
            <a:endParaRPr sz="5000">
              <a:solidFill>
                <a:schemeClr val="dk1"/>
              </a:solidFill>
              <a:latin typeface="Space Grotesk SemiBold"/>
              <a:ea typeface="Space Grotesk SemiBold"/>
              <a:cs typeface="Space Grotesk SemiBold"/>
              <a:sym typeface="Space Grotesk SemiBold"/>
            </a:endParaRPr>
          </a:p>
        </p:txBody>
      </p:sp>
      <p:sp>
        <p:nvSpPr>
          <p:cNvPr id="137" name="Google Shape;137;g2dd1746cd17_0_0"/>
          <p:cNvSpPr txBox="1"/>
          <p:nvPr>
            <p:ph idx="4294967295" type="subTitle"/>
          </p:nvPr>
        </p:nvSpPr>
        <p:spPr>
          <a:xfrm>
            <a:off x="1090350" y="1961875"/>
            <a:ext cx="7532100" cy="1971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Crete Round"/>
              <a:buChar char="●"/>
            </a:pPr>
            <a:r>
              <a:rPr lang="en" sz="1600">
                <a:solidFill>
                  <a:schemeClr val="dk1"/>
                </a:solidFill>
                <a:latin typeface="Crete Round"/>
                <a:ea typeface="Crete Round"/>
                <a:cs typeface="Crete Round"/>
                <a:sym typeface="Crete Round"/>
              </a:rPr>
              <a:t>The presence of actor names on movie posters will decrease the perceived scariness of the movie, as compared to the actor names being absent from the movie poster.</a:t>
            </a:r>
            <a:endParaRPr sz="1600">
              <a:solidFill>
                <a:schemeClr val="dk1"/>
              </a:solidFill>
              <a:latin typeface="Crete Round"/>
              <a:ea typeface="Crete Round"/>
              <a:cs typeface="Crete Round"/>
              <a:sym typeface="Crete Round"/>
            </a:endParaRPr>
          </a:p>
          <a:p>
            <a:pPr indent="0" lvl="0" marL="0" marR="0" rtl="0" algn="l">
              <a:lnSpc>
                <a:spcPct val="100000"/>
              </a:lnSpc>
              <a:spcBef>
                <a:spcPts val="0"/>
              </a:spcBef>
              <a:spcAft>
                <a:spcPts val="0"/>
              </a:spcAft>
              <a:buClr>
                <a:schemeClr val="dk1"/>
              </a:buClr>
              <a:buSzPts val="1400"/>
              <a:buFont typeface="Manrope"/>
              <a:buNone/>
            </a:pPr>
            <a:r>
              <a:t/>
            </a:r>
            <a:endParaRPr sz="1600">
              <a:solidFill>
                <a:schemeClr val="dk1"/>
              </a:solidFill>
              <a:latin typeface="Crete Round"/>
              <a:ea typeface="Crete Round"/>
              <a:cs typeface="Crete Round"/>
              <a:sym typeface="Crete Round"/>
            </a:endParaRPr>
          </a:p>
          <a:p>
            <a:pPr indent="0" lvl="0" marL="457200" marR="0" rtl="0" algn="l">
              <a:lnSpc>
                <a:spcPct val="100000"/>
              </a:lnSpc>
              <a:spcBef>
                <a:spcPts val="0"/>
              </a:spcBef>
              <a:spcAft>
                <a:spcPts val="0"/>
              </a:spcAft>
              <a:buClr>
                <a:schemeClr val="dk1"/>
              </a:buClr>
              <a:buSzPts val="1400"/>
              <a:buFont typeface="Manrope"/>
              <a:buNone/>
            </a:pPr>
            <a:r>
              <a:rPr lang="en" sz="1600">
                <a:solidFill>
                  <a:schemeClr val="dk1"/>
                </a:solidFill>
                <a:latin typeface="Crete Round"/>
                <a:ea typeface="Crete Round"/>
                <a:cs typeface="Crete Round"/>
                <a:sym typeface="Crete Round"/>
              </a:rPr>
              <a:t>H0: There is no effect of including actor names on horror movie posters</a:t>
            </a:r>
            <a:endParaRPr sz="1600">
              <a:solidFill>
                <a:schemeClr val="dk1"/>
              </a:solidFill>
              <a:latin typeface="Crete Round"/>
              <a:ea typeface="Crete Round"/>
              <a:cs typeface="Crete Round"/>
              <a:sym typeface="Crete Round"/>
            </a:endParaRPr>
          </a:p>
          <a:p>
            <a:pPr indent="0" lvl="0" marL="457200" marR="0" rtl="0" algn="l">
              <a:lnSpc>
                <a:spcPct val="100000"/>
              </a:lnSpc>
              <a:spcBef>
                <a:spcPts val="0"/>
              </a:spcBef>
              <a:spcAft>
                <a:spcPts val="0"/>
              </a:spcAft>
              <a:buClr>
                <a:schemeClr val="dk1"/>
              </a:buClr>
              <a:buSzPts val="1400"/>
              <a:buFont typeface="Manrope"/>
              <a:buNone/>
            </a:pPr>
            <a:r>
              <a:rPr lang="en" sz="1600">
                <a:solidFill>
                  <a:schemeClr val="dk1"/>
                </a:solidFill>
                <a:latin typeface="Crete Round"/>
                <a:ea typeface="Crete Round"/>
                <a:cs typeface="Crete Round"/>
                <a:sym typeface="Crete Round"/>
              </a:rPr>
              <a:t>Ha: There is an effect of including actor names on horror movie posters</a:t>
            </a:r>
            <a:endParaRPr sz="1600">
              <a:solidFill>
                <a:schemeClr val="dk1"/>
              </a:solidFill>
              <a:latin typeface="Crete Round"/>
              <a:ea typeface="Crete Round"/>
              <a:cs typeface="Crete Round"/>
              <a:sym typeface="Crete Round"/>
            </a:endParaRPr>
          </a:p>
          <a:p>
            <a:pPr indent="0" lvl="0" marL="0" marR="0" rtl="0" algn="l">
              <a:lnSpc>
                <a:spcPct val="100000"/>
              </a:lnSpc>
              <a:spcBef>
                <a:spcPts val="0"/>
              </a:spcBef>
              <a:spcAft>
                <a:spcPts val="0"/>
              </a:spcAft>
              <a:buClr>
                <a:schemeClr val="dk1"/>
              </a:buClr>
              <a:buSzPts val="1400"/>
              <a:buFont typeface="Manrope"/>
              <a:buNone/>
            </a:pPr>
            <a:r>
              <a:t/>
            </a:r>
            <a:endParaRPr sz="1600">
              <a:solidFill>
                <a:schemeClr val="dk1"/>
              </a:solidFill>
              <a:latin typeface="Crete Round"/>
              <a:ea typeface="Crete Round"/>
              <a:cs typeface="Crete Round"/>
              <a:sym typeface="Crete Round"/>
            </a:endParaRPr>
          </a:p>
          <a:p>
            <a:pPr indent="0" lvl="0" marL="0" marR="0" rtl="0" algn="l">
              <a:lnSpc>
                <a:spcPct val="100000"/>
              </a:lnSpc>
              <a:spcBef>
                <a:spcPts val="0"/>
              </a:spcBef>
              <a:spcAft>
                <a:spcPts val="0"/>
              </a:spcAft>
              <a:buClr>
                <a:schemeClr val="dk1"/>
              </a:buClr>
              <a:buSzPts val="1400"/>
              <a:buFont typeface="Manrope"/>
              <a:buNone/>
            </a:pPr>
            <a:r>
              <a:t/>
            </a:r>
            <a:endParaRPr i="1" sz="1600">
              <a:solidFill>
                <a:schemeClr val="dk1"/>
              </a:solidFill>
              <a:latin typeface="Crete Round"/>
              <a:ea typeface="Crete Round"/>
              <a:cs typeface="Crete Round"/>
              <a:sym typeface="Crete Round"/>
            </a:endParaRPr>
          </a:p>
        </p:txBody>
      </p:sp>
      <p:cxnSp>
        <p:nvCxnSpPr>
          <p:cNvPr id="138" name="Google Shape;138;g2dd1746cd17_0_0"/>
          <p:cNvCxnSpPr/>
          <p:nvPr/>
        </p:nvCxnSpPr>
        <p:spPr>
          <a:xfrm>
            <a:off x="1902785" y="1718955"/>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7"/>
          <p:cNvSpPr txBox="1"/>
          <p:nvPr>
            <p:ph idx="4294967295" type="title"/>
          </p:nvPr>
        </p:nvSpPr>
        <p:spPr>
          <a:xfrm>
            <a:off x="1467000" y="2400480"/>
            <a:ext cx="6219360" cy="7902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lang="en" sz="4000">
                <a:solidFill>
                  <a:schemeClr val="dk1"/>
                </a:solidFill>
                <a:latin typeface="Space Grotesk SemiBold"/>
                <a:ea typeface="Space Grotesk SemiBold"/>
                <a:cs typeface="Space Grotesk SemiBold"/>
                <a:sym typeface="Space Grotesk SemiBold"/>
              </a:rPr>
              <a:t>Experiment Methodology</a:t>
            </a:r>
            <a:endParaRPr b="0" i="0" sz="4000" u="none" cap="none" strike="noStrike">
              <a:solidFill>
                <a:schemeClr val="dk1"/>
              </a:solidFill>
              <a:latin typeface="Arial"/>
              <a:ea typeface="Arial"/>
              <a:cs typeface="Arial"/>
              <a:sym typeface="Arial"/>
            </a:endParaRPr>
          </a:p>
        </p:txBody>
      </p:sp>
      <p:sp>
        <p:nvSpPr>
          <p:cNvPr id="144" name="Google Shape;144;p7"/>
          <p:cNvSpPr txBox="1"/>
          <p:nvPr>
            <p:ph idx="4294967295" type="title"/>
          </p:nvPr>
        </p:nvSpPr>
        <p:spPr>
          <a:xfrm>
            <a:off x="3795833" y="1053190"/>
            <a:ext cx="1552200" cy="914100"/>
          </a:xfrm>
          <a:prstGeom prst="rect">
            <a:avLst/>
          </a:prstGeom>
          <a:noFill/>
          <a:ln>
            <a:noFill/>
          </a:ln>
        </p:spPr>
        <p:txBody>
          <a:bodyPr anchorCtr="0" anchor="b" bIns="91425" lIns="91425" spcFirstLastPara="1" rIns="91425" wrap="square" tIns="91425">
            <a:normAutofit fontScale="81153"/>
          </a:bodyPr>
          <a:lstStyle/>
          <a:p>
            <a:pPr indent="0" lvl="0" marL="0" marR="0" rtl="0" algn="ctr">
              <a:lnSpc>
                <a:spcPct val="100000"/>
              </a:lnSpc>
              <a:spcBef>
                <a:spcPts val="0"/>
              </a:spcBef>
              <a:spcAft>
                <a:spcPts val="0"/>
              </a:spcAft>
              <a:buClr>
                <a:schemeClr val="dk1"/>
              </a:buClr>
              <a:buSzPct val="100000"/>
              <a:buFont typeface="Space Grotesk SemiBold"/>
              <a:buNone/>
            </a:pPr>
            <a:r>
              <a:rPr b="0" i="0" lang="en" sz="6000" u="none" cap="none" strike="noStrike">
                <a:solidFill>
                  <a:schemeClr val="dk1"/>
                </a:solidFill>
                <a:latin typeface="Space Grotesk SemiBold"/>
                <a:ea typeface="Space Grotesk SemiBold"/>
                <a:cs typeface="Space Grotesk SemiBold"/>
                <a:sym typeface="Space Grotesk SemiBold"/>
              </a:rPr>
              <a:t>02</a:t>
            </a:r>
            <a:endParaRPr b="0" i="0" sz="6000" u="none" cap="none" strike="noStrike">
              <a:solidFill>
                <a:schemeClr val="dk1"/>
              </a:solidFill>
              <a:latin typeface="Arial"/>
              <a:ea typeface="Arial"/>
              <a:cs typeface="Arial"/>
              <a:sym typeface="Arial"/>
            </a:endParaRPr>
          </a:p>
        </p:txBody>
      </p:sp>
      <p:cxnSp>
        <p:nvCxnSpPr>
          <p:cNvPr id="145" name="Google Shape;145;p7"/>
          <p:cNvCxnSpPr/>
          <p:nvPr/>
        </p:nvCxnSpPr>
        <p:spPr>
          <a:xfrm>
            <a:off x="4088870" y="1927265"/>
            <a:ext cx="975600" cy="300"/>
          </a:xfrm>
          <a:prstGeom prst="straightConnector1">
            <a:avLst/>
          </a:prstGeom>
          <a:noFill/>
          <a:ln cap="flat" cmpd="sng" w="28575">
            <a:solidFill>
              <a:srgbClr val="59874A"/>
            </a:solidFill>
            <a:prstDash val="solid"/>
            <a:round/>
            <a:headEnd len="sm" w="sm" type="none"/>
            <a:tailEnd len="sm" w="sm" type="none"/>
          </a:ln>
        </p:spPr>
      </p:cxnSp>
      <p:cxnSp>
        <p:nvCxnSpPr>
          <p:cNvPr id="146" name="Google Shape;146;p7"/>
          <p:cNvCxnSpPr/>
          <p:nvPr/>
        </p:nvCxnSpPr>
        <p:spPr>
          <a:xfrm>
            <a:off x="2859840" y="3188520"/>
            <a:ext cx="3424320" cy="36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idx="4294967295" type="title"/>
          </p:nvPr>
        </p:nvSpPr>
        <p:spPr>
          <a:xfrm>
            <a:off x="2082150" y="995975"/>
            <a:ext cx="4979700" cy="6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Space Grotesk SemiBold"/>
              <a:buNone/>
            </a:pPr>
            <a:r>
              <a:rPr lang="en" sz="4500">
                <a:solidFill>
                  <a:schemeClr val="dk1"/>
                </a:solidFill>
                <a:latin typeface="Space Grotesk SemiBold"/>
                <a:ea typeface="Space Grotesk SemiBold"/>
                <a:cs typeface="Space Grotesk SemiBold"/>
                <a:sym typeface="Space Grotesk SemiBold"/>
              </a:rPr>
              <a:t>Experimental Design</a:t>
            </a:r>
            <a:endParaRPr b="0" i="0" sz="4500" u="none" cap="none" strike="noStrike">
              <a:solidFill>
                <a:schemeClr val="dk1"/>
              </a:solidFill>
              <a:latin typeface="Arial"/>
              <a:ea typeface="Arial"/>
              <a:cs typeface="Arial"/>
              <a:sym typeface="Arial"/>
            </a:endParaRPr>
          </a:p>
        </p:txBody>
      </p:sp>
      <p:sp>
        <p:nvSpPr>
          <p:cNvPr id="152" name="Google Shape;152;p5"/>
          <p:cNvSpPr txBox="1"/>
          <p:nvPr>
            <p:ph idx="4294967295" type="subTitle"/>
          </p:nvPr>
        </p:nvSpPr>
        <p:spPr>
          <a:xfrm>
            <a:off x="1244100" y="2599701"/>
            <a:ext cx="6655800" cy="1960200"/>
          </a:xfrm>
          <a:prstGeom prst="rect">
            <a:avLst/>
          </a:prstGeom>
          <a:noFill/>
          <a:ln>
            <a:noFill/>
          </a:ln>
        </p:spPr>
        <p:txBody>
          <a:bodyPr anchorCtr="0" anchor="t" bIns="91425" lIns="91425" spcFirstLastPara="1" rIns="91425" wrap="square" tIns="91425">
            <a:normAutofit/>
          </a:bodyPr>
          <a:lstStyle/>
          <a:p>
            <a:pPr indent="-317500" lvl="0" marL="457200" marR="0" rtl="0" algn="l">
              <a:lnSpc>
                <a:spcPct val="100000"/>
              </a:lnSpc>
              <a:spcBef>
                <a:spcPts val="0"/>
              </a:spcBef>
              <a:spcAft>
                <a:spcPts val="0"/>
              </a:spcAft>
              <a:buClr>
                <a:schemeClr val="dk1"/>
              </a:buClr>
              <a:buSzPts val="1400"/>
              <a:buFont typeface="Crete Round"/>
              <a:buChar char="●"/>
            </a:pPr>
            <a:r>
              <a:rPr lang="en" sz="1400">
                <a:solidFill>
                  <a:schemeClr val="dk1"/>
                </a:solidFill>
                <a:latin typeface="Crete Round"/>
                <a:ea typeface="Crete Round"/>
                <a:cs typeface="Crete Round"/>
                <a:sym typeface="Crete Round"/>
              </a:rPr>
              <a:t>Selected five horror movie posters—</a:t>
            </a:r>
            <a:r>
              <a:rPr i="1" lang="en" sz="1400">
                <a:solidFill>
                  <a:schemeClr val="dk1"/>
                </a:solidFill>
                <a:latin typeface="Crete Round"/>
                <a:ea typeface="Crete Round"/>
                <a:cs typeface="Crete Round"/>
                <a:sym typeface="Crete Round"/>
              </a:rPr>
              <a:t>Companion, Midsommar, Rings, Saw, Unfriended</a:t>
            </a:r>
            <a:r>
              <a:rPr lang="en" sz="1400">
                <a:solidFill>
                  <a:schemeClr val="dk1"/>
                </a:solidFill>
                <a:latin typeface="Crete Round"/>
                <a:ea typeface="Crete Round"/>
                <a:cs typeface="Crete Round"/>
                <a:sym typeface="Crete Round"/>
              </a:rPr>
              <a:t>—as the control group (no actor names)</a:t>
            </a:r>
            <a:endParaRPr sz="1400">
              <a:solidFill>
                <a:schemeClr val="dk1"/>
              </a:solidFill>
              <a:latin typeface="Crete Round"/>
              <a:ea typeface="Crete Round"/>
              <a:cs typeface="Crete Round"/>
              <a:sym typeface="Crete Round"/>
            </a:endParaRPr>
          </a:p>
          <a:p>
            <a:pPr indent="0" lvl="0" marL="0" marR="0" rtl="0" algn="l">
              <a:lnSpc>
                <a:spcPct val="100000"/>
              </a:lnSpc>
              <a:spcBef>
                <a:spcPts val="0"/>
              </a:spcBef>
              <a:spcAft>
                <a:spcPts val="0"/>
              </a:spcAft>
              <a:buNone/>
            </a:pPr>
            <a:r>
              <a:t/>
            </a:r>
            <a:endParaRPr sz="1400">
              <a:solidFill>
                <a:schemeClr val="dk1"/>
              </a:solidFill>
              <a:latin typeface="Crete Round"/>
              <a:ea typeface="Crete Round"/>
              <a:cs typeface="Crete Round"/>
              <a:sym typeface="Crete Round"/>
            </a:endParaRPr>
          </a:p>
          <a:p>
            <a:pPr indent="-317500" lvl="0" marL="457200" marR="0" rtl="0" algn="l">
              <a:lnSpc>
                <a:spcPct val="100000"/>
              </a:lnSpc>
              <a:spcBef>
                <a:spcPts val="0"/>
              </a:spcBef>
              <a:spcAft>
                <a:spcPts val="0"/>
              </a:spcAft>
              <a:buClr>
                <a:schemeClr val="dk1"/>
              </a:buClr>
              <a:buSzPts val="1400"/>
              <a:buFont typeface="Crete Round"/>
              <a:buChar char="●"/>
            </a:pPr>
            <a:r>
              <a:rPr lang="en" sz="1400">
                <a:solidFill>
                  <a:schemeClr val="dk1"/>
                </a:solidFill>
                <a:latin typeface="Crete Round"/>
                <a:ea typeface="Crete Round"/>
                <a:cs typeface="Crete Round"/>
                <a:sym typeface="Crete Round"/>
              </a:rPr>
              <a:t>Created a treatment group by editing the posters to include starring actors' names</a:t>
            </a:r>
            <a:endParaRPr sz="1400">
              <a:solidFill>
                <a:schemeClr val="dk1"/>
              </a:solidFill>
              <a:latin typeface="Crete Round"/>
              <a:ea typeface="Crete Round"/>
              <a:cs typeface="Crete Round"/>
              <a:sym typeface="Crete Round"/>
            </a:endParaRPr>
          </a:p>
          <a:p>
            <a:pPr indent="0" lvl="0" marL="457200" marR="0" rtl="0" algn="l">
              <a:lnSpc>
                <a:spcPct val="100000"/>
              </a:lnSpc>
              <a:spcBef>
                <a:spcPts val="0"/>
              </a:spcBef>
              <a:spcAft>
                <a:spcPts val="0"/>
              </a:spcAft>
              <a:buNone/>
            </a:pPr>
            <a:r>
              <a:t/>
            </a:r>
            <a:endParaRPr sz="1400">
              <a:solidFill>
                <a:schemeClr val="dk1"/>
              </a:solidFill>
              <a:latin typeface="Crete Round"/>
              <a:ea typeface="Crete Round"/>
              <a:cs typeface="Crete Round"/>
              <a:sym typeface="Crete Round"/>
            </a:endParaRPr>
          </a:p>
          <a:p>
            <a:pPr indent="-317500" lvl="0" marL="457200" marR="0" rtl="0" algn="l">
              <a:lnSpc>
                <a:spcPct val="100000"/>
              </a:lnSpc>
              <a:spcBef>
                <a:spcPts val="0"/>
              </a:spcBef>
              <a:spcAft>
                <a:spcPts val="0"/>
              </a:spcAft>
              <a:buClr>
                <a:schemeClr val="dk1"/>
              </a:buClr>
              <a:buSzPts val="1400"/>
              <a:buFont typeface="Crete Round"/>
              <a:buChar char="●"/>
            </a:pPr>
            <a:r>
              <a:rPr lang="en" sz="1400">
                <a:solidFill>
                  <a:schemeClr val="dk1"/>
                </a:solidFill>
                <a:latin typeface="Crete Round"/>
                <a:ea typeface="Crete Round"/>
                <a:cs typeface="Crete Round"/>
                <a:sym typeface="Crete Round"/>
              </a:rPr>
              <a:t>Added covariates such as age, gender, and social media usage</a:t>
            </a:r>
            <a:endParaRPr sz="1400">
              <a:solidFill>
                <a:schemeClr val="dk1"/>
              </a:solidFill>
              <a:latin typeface="Crete Round"/>
              <a:ea typeface="Crete Round"/>
              <a:cs typeface="Crete Round"/>
              <a:sym typeface="Crete Round"/>
            </a:endParaRPr>
          </a:p>
          <a:p>
            <a:pPr indent="0" lvl="0" marL="0" marR="0" rtl="0" algn="l">
              <a:lnSpc>
                <a:spcPct val="100000"/>
              </a:lnSpc>
              <a:spcBef>
                <a:spcPts val="0"/>
              </a:spcBef>
              <a:spcAft>
                <a:spcPts val="0"/>
              </a:spcAft>
              <a:buNone/>
            </a:pPr>
            <a:r>
              <a:t/>
            </a:r>
            <a:endParaRPr sz="1400">
              <a:solidFill>
                <a:schemeClr val="dk1"/>
              </a:solidFill>
              <a:latin typeface="Crete Round"/>
              <a:ea typeface="Crete Round"/>
              <a:cs typeface="Crete Round"/>
              <a:sym typeface="Crete Round"/>
            </a:endParaRPr>
          </a:p>
        </p:txBody>
      </p:sp>
      <p:cxnSp>
        <p:nvCxnSpPr>
          <p:cNvPr id="153" name="Google Shape;153;p5"/>
          <p:cNvCxnSpPr/>
          <p:nvPr/>
        </p:nvCxnSpPr>
        <p:spPr>
          <a:xfrm>
            <a:off x="1844760" y="2104743"/>
            <a:ext cx="5223000" cy="30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g2dd2c0317f3_3_54"/>
          <p:cNvGrpSpPr/>
          <p:nvPr/>
        </p:nvGrpSpPr>
        <p:grpSpPr>
          <a:xfrm>
            <a:off x="714696" y="659800"/>
            <a:ext cx="7714609" cy="4197858"/>
            <a:chOff x="714700" y="659800"/>
            <a:chExt cx="7714609" cy="4197858"/>
          </a:xfrm>
        </p:grpSpPr>
        <p:pic>
          <p:nvPicPr>
            <p:cNvPr id="159" name="Google Shape;159;g2dd2c0317f3_3_54"/>
            <p:cNvPicPr preferRelativeResize="0"/>
            <p:nvPr/>
          </p:nvPicPr>
          <p:blipFill>
            <a:blip r:embed="rId3">
              <a:alphaModFix/>
            </a:blip>
            <a:stretch>
              <a:fillRect/>
            </a:stretch>
          </p:blipFill>
          <p:spPr>
            <a:xfrm>
              <a:off x="714700" y="660012"/>
              <a:ext cx="1143000" cy="1819274"/>
            </a:xfrm>
            <a:prstGeom prst="rect">
              <a:avLst/>
            </a:prstGeom>
            <a:noFill/>
            <a:ln>
              <a:noFill/>
            </a:ln>
          </p:spPr>
        </p:pic>
        <p:pic>
          <p:nvPicPr>
            <p:cNvPr id="160" name="Google Shape;160;g2dd2c0317f3_3_54"/>
            <p:cNvPicPr preferRelativeResize="0"/>
            <p:nvPr/>
          </p:nvPicPr>
          <p:blipFill>
            <a:blip r:embed="rId4">
              <a:alphaModFix/>
            </a:blip>
            <a:stretch>
              <a:fillRect/>
            </a:stretch>
          </p:blipFill>
          <p:spPr>
            <a:xfrm>
              <a:off x="2357601" y="659992"/>
              <a:ext cx="1143001" cy="1819657"/>
            </a:xfrm>
            <a:prstGeom prst="rect">
              <a:avLst/>
            </a:prstGeom>
            <a:noFill/>
            <a:ln>
              <a:noFill/>
            </a:ln>
          </p:spPr>
        </p:pic>
        <p:pic>
          <p:nvPicPr>
            <p:cNvPr id="161" name="Google Shape;161;g2dd2c0317f3_3_54"/>
            <p:cNvPicPr preferRelativeResize="0"/>
            <p:nvPr/>
          </p:nvPicPr>
          <p:blipFill>
            <a:blip r:embed="rId5">
              <a:alphaModFix/>
            </a:blip>
            <a:stretch>
              <a:fillRect/>
            </a:stretch>
          </p:blipFill>
          <p:spPr>
            <a:xfrm>
              <a:off x="4000500" y="659800"/>
              <a:ext cx="1143000" cy="1819655"/>
            </a:xfrm>
            <a:prstGeom prst="rect">
              <a:avLst/>
            </a:prstGeom>
            <a:noFill/>
            <a:ln>
              <a:noFill/>
            </a:ln>
          </p:spPr>
        </p:pic>
        <p:pic>
          <p:nvPicPr>
            <p:cNvPr id="162" name="Google Shape;162;g2dd2c0317f3_3_54"/>
            <p:cNvPicPr preferRelativeResize="0"/>
            <p:nvPr/>
          </p:nvPicPr>
          <p:blipFill>
            <a:blip r:embed="rId6">
              <a:alphaModFix/>
            </a:blip>
            <a:stretch>
              <a:fillRect/>
            </a:stretch>
          </p:blipFill>
          <p:spPr>
            <a:xfrm>
              <a:off x="5643409" y="659995"/>
              <a:ext cx="1143000" cy="1819657"/>
            </a:xfrm>
            <a:prstGeom prst="rect">
              <a:avLst/>
            </a:prstGeom>
            <a:noFill/>
            <a:ln>
              <a:noFill/>
            </a:ln>
          </p:spPr>
        </p:pic>
        <p:pic>
          <p:nvPicPr>
            <p:cNvPr id="163" name="Google Shape;163;g2dd2c0317f3_3_54"/>
            <p:cNvPicPr preferRelativeResize="0"/>
            <p:nvPr/>
          </p:nvPicPr>
          <p:blipFill>
            <a:blip r:embed="rId7">
              <a:alphaModFix/>
            </a:blip>
            <a:stretch>
              <a:fillRect/>
            </a:stretch>
          </p:blipFill>
          <p:spPr>
            <a:xfrm>
              <a:off x="7286293" y="659996"/>
              <a:ext cx="1143000" cy="1819655"/>
            </a:xfrm>
            <a:prstGeom prst="rect">
              <a:avLst/>
            </a:prstGeom>
            <a:noFill/>
            <a:ln>
              <a:noFill/>
            </a:ln>
          </p:spPr>
        </p:pic>
        <p:pic>
          <p:nvPicPr>
            <p:cNvPr id="164" name="Google Shape;164;g2dd2c0317f3_3_54"/>
            <p:cNvPicPr preferRelativeResize="0"/>
            <p:nvPr/>
          </p:nvPicPr>
          <p:blipFill>
            <a:blip r:embed="rId8">
              <a:alphaModFix/>
            </a:blip>
            <a:stretch>
              <a:fillRect/>
            </a:stretch>
          </p:blipFill>
          <p:spPr>
            <a:xfrm>
              <a:off x="714700" y="3038002"/>
              <a:ext cx="1143000" cy="1819655"/>
            </a:xfrm>
            <a:prstGeom prst="rect">
              <a:avLst/>
            </a:prstGeom>
            <a:noFill/>
            <a:ln>
              <a:noFill/>
            </a:ln>
          </p:spPr>
        </p:pic>
        <p:pic>
          <p:nvPicPr>
            <p:cNvPr id="165" name="Google Shape;165;g2dd2c0317f3_3_54"/>
            <p:cNvPicPr preferRelativeResize="0"/>
            <p:nvPr/>
          </p:nvPicPr>
          <p:blipFill>
            <a:blip r:embed="rId9">
              <a:alphaModFix/>
            </a:blip>
            <a:stretch>
              <a:fillRect/>
            </a:stretch>
          </p:blipFill>
          <p:spPr>
            <a:xfrm>
              <a:off x="2357594" y="3038002"/>
              <a:ext cx="1143000" cy="1819655"/>
            </a:xfrm>
            <a:prstGeom prst="rect">
              <a:avLst/>
            </a:prstGeom>
            <a:noFill/>
            <a:ln>
              <a:noFill/>
            </a:ln>
          </p:spPr>
        </p:pic>
        <p:pic>
          <p:nvPicPr>
            <p:cNvPr id="166" name="Google Shape;166;g2dd2c0317f3_3_54"/>
            <p:cNvPicPr preferRelativeResize="0"/>
            <p:nvPr/>
          </p:nvPicPr>
          <p:blipFill>
            <a:blip r:embed="rId10">
              <a:alphaModFix/>
            </a:blip>
            <a:stretch>
              <a:fillRect/>
            </a:stretch>
          </p:blipFill>
          <p:spPr>
            <a:xfrm>
              <a:off x="4000497" y="3038000"/>
              <a:ext cx="1143000" cy="1819655"/>
            </a:xfrm>
            <a:prstGeom prst="rect">
              <a:avLst/>
            </a:prstGeom>
            <a:noFill/>
            <a:ln>
              <a:noFill/>
            </a:ln>
          </p:spPr>
        </p:pic>
        <p:pic>
          <p:nvPicPr>
            <p:cNvPr id="167" name="Google Shape;167;g2dd2c0317f3_3_54"/>
            <p:cNvPicPr preferRelativeResize="0"/>
            <p:nvPr/>
          </p:nvPicPr>
          <p:blipFill>
            <a:blip r:embed="rId11">
              <a:alphaModFix/>
            </a:blip>
            <a:stretch>
              <a:fillRect/>
            </a:stretch>
          </p:blipFill>
          <p:spPr>
            <a:xfrm>
              <a:off x="5643408" y="3038002"/>
              <a:ext cx="1143000" cy="1819656"/>
            </a:xfrm>
            <a:prstGeom prst="rect">
              <a:avLst/>
            </a:prstGeom>
            <a:noFill/>
            <a:ln>
              <a:noFill/>
            </a:ln>
          </p:spPr>
        </p:pic>
        <p:pic>
          <p:nvPicPr>
            <p:cNvPr id="168" name="Google Shape;168;g2dd2c0317f3_3_54"/>
            <p:cNvPicPr preferRelativeResize="0"/>
            <p:nvPr/>
          </p:nvPicPr>
          <p:blipFill>
            <a:blip r:embed="rId12">
              <a:alphaModFix/>
            </a:blip>
            <a:stretch>
              <a:fillRect/>
            </a:stretch>
          </p:blipFill>
          <p:spPr>
            <a:xfrm>
              <a:off x="7286309" y="3037995"/>
              <a:ext cx="1143000" cy="1819655"/>
            </a:xfrm>
            <a:prstGeom prst="rect">
              <a:avLst/>
            </a:prstGeom>
            <a:noFill/>
            <a:ln>
              <a:noFill/>
            </a:ln>
          </p:spPr>
        </p:pic>
      </p:grpSp>
      <p:sp>
        <p:nvSpPr>
          <p:cNvPr id="169" name="Google Shape;169;g2dd2c0317f3_3_54"/>
          <p:cNvSpPr txBox="1"/>
          <p:nvPr/>
        </p:nvSpPr>
        <p:spPr>
          <a:xfrm>
            <a:off x="714700" y="138700"/>
            <a:ext cx="21480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Josefin Sans"/>
                <a:ea typeface="Josefin Sans"/>
                <a:cs typeface="Josefin Sans"/>
                <a:sym typeface="Josefin Sans"/>
              </a:rPr>
              <a:t>Control:</a:t>
            </a:r>
            <a:endParaRPr b="1" sz="1800">
              <a:solidFill>
                <a:schemeClr val="dk1"/>
              </a:solidFill>
              <a:latin typeface="Josefin Sans"/>
              <a:ea typeface="Josefin Sans"/>
              <a:cs typeface="Josefin Sans"/>
              <a:sym typeface="Josefin Sans"/>
            </a:endParaRPr>
          </a:p>
        </p:txBody>
      </p:sp>
      <p:sp>
        <p:nvSpPr>
          <p:cNvPr id="170" name="Google Shape;170;g2dd2c0317f3_3_54"/>
          <p:cNvSpPr txBox="1"/>
          <p:nvPr/>
        </p:nvSpPr>
        <p:spPr>
          <a:xfrm>
            <a:off x="714700" y="2479275"/>
            <a:ext cx="21480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Josefin Sans"/>
                <a:ea typeface="Josefin Sans"/>
                <a:cs typeface="Josefin Sans"/>
                <a:sym typeface="Josefin Sans"/>
              </a:rPr>
              <a:t>Treatment:</a:t>
            </a:r>
            <a:endParaRPr b="1" sz="1800">
              <a:solidFill>
                <a:schemeClr val="dk1"/>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g2dd2c0317f3_0_11"/>
          <p:cNvGrpSpPr/>
          <p:nvPr/>
        </p:nvGrpSpPr>
        <p:grpSpPr>
          <a:xfrm>
            <a:off x="1356340" y="675722"/>
            <a:ext cx="6126520" cy="4070625"/>
            <a:chOff x="1285150" y="675722"/>
            <a:chExt cx="6126520" cy="4070625"/>
          </a:xfrm>
        </p:grpSpPr>
        <p:pic>
          <p:nvPicPr>
            <p:cNvPr id="176" name="Google Shape;176;g2dd2c0317f3_0_11"/>
            <p:cNvPicPr preferRelativeResize="0"/>
            <p:nvPr/>
          </p:nvPicPr>
          <p:blipFill>
            <a:blip r:embed="rId3">
              <a:alphaModFix/>
            </a:blip>
            <a:stretch>
              <a:fillRect/>
            </a:stretch>
          </p:blipFill>
          <p:spPr>
            <a:xfrm>
              <a:off x="1285150" y="675722"/>
              <a:ext cx="2563900" cy="4070625"/>
            </a:xfrm>
            <a:prstGeom prst="rect">
              <a:avLst/>
            </a:prstGeom>
            <a:noFill/>
            <a:ln>
              <a:noFill/>
            </a:ln>
          </p:spPr>
        </p:pic>
        <p:pic>
          <p:nvPicPr>
            <p:cNvPr id="177" name="Google Shape;177;g2dd2c0317f3_0_11"/>
            <p:cNvPicPr preferRelativeResize="0"/>
            <p:nvPr/>
          </p:nvPicPr>
          <p:blipFill>
            <a:blip r:embed="rId4">
              <a:alphaModFix/>
            </a:blip>
            <a:stretch>
              <a:fillRect/>
            </a:stretch>
          </p:blipFill>
          <p:spPr>
            <a:xfrm>
              <a:off x="4851350" y="675723"/>
              <a:ext cx="2560320" cy="4070624"/>
            </a:xfrm>
            <a:prstGeom prst="rect">
              <a:avLst/>
            </a:prstGeom>
            <a:noFill/>
            <a:ln>
              <a:noFill/>
            </a:ln>
          </p:spPr>
        </p:pic>
        <p:cxnSp>
          <p:nvCxnSpPr>
            <p:cNvPr id="178" name="Google Shape;178;g2dd2c0317f3_0_11"/>
            <p:cNvCxnSpPr>
              <a:stCxn id="176" idx="3"/>
              <a:endCxn id="177" idx="1"/>
            </p:cNvCxnSpPr>
            <p:nvPr/>
          </p:nvCxnSpPr>
          <p:spPr>
            <a:xfrm>
              <a:off x="3849050" y="2711035"/>
              <a:ext cx="1002300" cy="0"/>
            </a:xfrm>
            <a:prstGeom prst="straightConnector1">
              <a:avLst/>
            </a:prstGeom>
            <a:noFill/>
            <a:ln cap="flat" cmpd="sng" w="38100">
              <a:solidFill>
                <a:srgbClr val="C79898"/>
              </a:solidFill>
              <a:prstDash val="solid"/>
              <a:round/>
              <a:headEnd len="med" w="med" type="none"/>
              <a:tailEnd len="med" w="med" type="triangle"/>
            </a:ln>
          </p:spPr>
        </p:cxn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2025-03-04T17:19:39Z</dcterms:created>
  <dc:creator>Unknown Creator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12.0</vt:r8>
  </property>
</Properties>
</file>